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5" r:id="rId3"/>
  </p:sldMasterIdLst>
  <p:notesMasterIdLst>
    <p:notesMasterId r:id="rId51"/>
  </p:notesMasterIdLst>
  <p:sldIdLst>
    <p:sldId id="257" r:id="rId4"/>
    <p:sldId id="304" r:id="rId5"/>
    <p:sldId id="258" r:id="rId6"/>
    <p:sldId id="305" r:id="rId7"/>
    <p:sldId id="265" r:id="rId8"/>
    <p:sldId id="306" r:id="rId9"/>
    <p:sldId id="259" r:id="rId10"/>
    <p:sldId id="260" r:id="rId11"/>
    <p:sldId id="261" r:id="rId12"/>
    <p:sldId id="290" r:id="rId13"/>
    <p:sldId id="291" r:id="rId14"/>
    <p:sldId id="270" r:id="rId15"/>
    <p:sldId id="269" r:id="rId16"/>
    <p:sldId id="271" r:id="rId17"/>
    <p:sldId id="272" r:id="rId18"/>
    <p:sldId id="264" r:id="rId19"/>
    <p:sldId id="273" r:id="rId20"/>
    <p:sldId id="274" r:id="rId21"/>
    <p:sldId id="268" r:id="rId22"/>
    <p:sldId id="266" r:id="rId23"/>
    <p:sldId id="276" r:id="rId24"/>
    <p:sldId id="277" r:id="rId25"/>
    <p:sldId id="278" r:id="rId26"/>
    <p:sldId id="307" r:id="rId27"/>
    <p:sldId id="308" r:id="rId28"/>
    <p:sldId id="292" r:id="rId29"/>
    <p:sldId id="267" r:id="rId30"/>
    <p:sldId id="281" r:id="rId31"/>
    <p:sldId id="285" r:id="rId32"/>
    <p:sldId id="287" r:id="rId33"/>
    <p:sldId id="286" r:id="rId34"/>
    <p:sldId id="283" r:id="rId35"/>
    <p:sldId id="284" r:id="rId36"/>
    <p:sldId id="293" r:id="rId37"/>
    <p:sldId id="294" r:id="rId38"/>
    <p:sldId id="623" r:id="rId39"/>
    <p:sldId id="622" r:id="rId40"/>
    <p:sldId id="309" r:id="rId41"/>
    <p:sldId id="615" r:id="rId42"/>
    <p:sldId id="616" r:id="rId43"/>
    <p:sldId id="617" r:id="rId44"/>
    <p:sldId id="618" r:id="rId45"/>
    <p:sldId id="621" r:id="rId46"/>
    <p:sldId id="619" r:id="rId47"/>
    <p:sldId id="620" r:id="rId48"/>
    <p:sldId id="613" r:id="rId49"/>
    <p:sldId id="379" r:id="rId5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8D0505-947E-4058-BF03-E21DC2707114}" v="126" dt="2022-06-13T14:50:02.2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5538" autoAdjust="0"/>
    <p:restoredTop sz="95033" autoAdjust="0"/>
  </p:normalViewPr>
  <p:slideViewPr>
    <p:cSldViewPr snapToGrid="0">
      <p:cViewPr varScale="1">
        <p:scale>
          <a:sx n="106" d="100"/>
          <a:sy n="106" d="100"/>
        </p:scale>
        <p:origin x="138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microsoft.com/office/2015/10/relationships/revisionInfo" Target="revisionInfo.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ik, Michael John" userId="0b8ad1db-7adb-4dec-a258-d0125149f021" providerId="ADAL" clId="{B28D0505-947E-4058-BF03-E21DC2707114}"/>
    <pc:docChg chg="undo custSel addSld delSld modSld sldOrd">
      <pc:chgData name="Janik, Michael John" userId="0b8ad1db-7adb-4dec-a258-d0125149f021" providerId="ADAL" clId="{B28D0505-947E-4058-BF03-E21DC2707114}" dt="2022-06-13T15:39:13.543" v="5361" actId="20577"/>
      <pc:docMkLst>
        <pc:docMk/>
      </pc:docMkLst>
      <pc:sldChg chg="modSp mod">
        <pc:chgData name="Janik, Michael John" userId="0b8ad1db-7adb-4dec-a258-d0125149f021" providerId="ADAL" clId="{B28D0505-947E-4058-BF03-E21DC2707114}" dt="2022-06-13T13:51:13.093" v="2586" actId="20577"/>
        <pc:sldMkLst>
          <pc:docMk/>
          <pc:sldMk cId="3153654508" sldId="257"/>
        </pc:sldMkLst>
        <pc:spChg chg="mod">
          <ac:chgData name="Janik, Michael John" userId="0b8ad1db-7adb-4dec-a258-d0125149f021" providerId="ADAL" clId="{B28D0505-947E-4058-BF03-E21DC2707114}" dt="2022-06-13T13:51:13.093" v="2586" actId="20577"/>
          <ac:spMkLst>
            <pc:docMk/>
            <pc:sldMk cId="3153654508" sldId="257"/>
            <ac:spMk id="2051" creationId="{00000000-0000-0000-0000-000000000000}"/>
          </ac:spMkLst>
        </pc:spChg>
        <pc:spChg chg="mod">
          <ac:chgData name="Janik, Michael John" userId="0b8ad1db-7adb-4dec-a258-d0125149f021" providerId="ADAL" clId="{B28D0505-947E-4058-BF03-E21DC2707114}" dt="2022-06-11T14:54:52.445" v="38" actId="1076"/>
          <ac:spMkLst>
            <pc:docMk/>
            <pc:sldMk cId="3153654508" sldId="257"/>
            <ac:spMk id="2052" creationId="{00000000-0000-0000-0000-000000000000}"/>
          </ac:spMkLst>
        </pc:spChg>
      </pc:sldChg>
      <pc:sldChg chg="addSp delSp modSp mod">
        <pc:chgData name="Janik, Michael John" userId="0b8ad1db-7adb-4dec-a258-d0125149f021" providerId="ADAL" clId="{B28D0505-947E-4058-BF03-E21DC2707114}" dt="2022-06-11T15:02:57.975" v="159" actId="166"/>
        <pc:sldMkLst>
          <pc:docMk/>
          <pc:sldMk cId="2423405567" sldId="258"/>
        </pc:sldMkLst>
        <pc:spChg chg="mod">
          <ac:chgData name="Janik, Michael John" userId="0b8ad1db-7adb-4dec-a258-d0125149f021" providerId="ADAL" clId="{B28D0505-947E-4058-BF03-E21DC2707114}" dt="2022-06-11T15:02:57.975" v="159" actId="166"/>
          <ac:spMkLst>
            <pc:docMk/>
            <pc:sldMk cId="2423405567" sldId="258"/>
            <ac:spMk id="20482" creationId="{00000000-0000-0000-0000-000000000000}"/>
          </ac:spMkLst>
        </pc:spChg>
        <pc:spChg chg="del mod">
          <ac:chgData name="Janik, Michael John" userId="0b8ad1db-7adb-4dec-a258-d0125149f021" providerId="ADAL" clId="{B28D0505-947E-4058-BF03-E21DC2707114}" dt="2022-06-11T15:00:00.312" v="139" actId="478"/>
          <ac:spMkLst>
            <pc:docMk/>
            <pc:sldMk cId="2423405567" sldId="258"/>
            <ac:spMk id="20483" creationId="{00000000-0000-0000-0000-000000000000}"/>
          </ac:spMkLst>
        </pc:spChg>
        <pc:picChg chg="add mod modCrop">
          <ac:chgData name="Janik, Michael John" userId="0b8ad1db-7adb-4dec-a258-d0125149f021" providerId="ADAL" clId="{B28D0505-947E-4058-BF03-E21DC2707114}" dt="2022-06-11T15:02:51.462" v="158" actId="1076"/>
          <ac:picMkLst>
            <pc:docMk/>
            <pc:sldMk cId="2423405567" sldId="258"/>
            <ac:picMk id="3" creationId="{07AB994E-DAC5-2EEE-0DA6-A9969DA214DB}"/>
          </ac:picMkLst>
        </pc:picChg>
        <pc:picChg chg="add mod modCrop">
          <ac:chgData name="Janik, Michael John" userId="0b8ad1db-7adb-4dec-a258-d0125149f021" providerId="ADAL" clId="{B28D0505-947E-4058-BF03-E21DC2707114}" dt="2022-06-11T15:02:41.470" v="155" actId="1076"/>
          <ac:picMkLst>
            <pc:docMk/>
            <pc:sldMk cId="2423405567" sldId="258"/>
            <ac:picMk id="5" creationId="{942118B7-6BE6-B77C-B0B3-9F195FE3FBE7}"/>
          </ac:picMkLst>
        </pc:picChg>
      </pc:sldChg>
      <pc:sldChg chg="modSp mod">
        <pc:chgData name="Janik, Michael John" userId="0b8ad1db-7adb-4dec-a258-d0125149f021" providerId="ADAL" clId="{B28D0505-947E-4058-BF03-E21DC2707114}" dt="2022-06-11T15:04:39.362" v="231" actId="1076"/>
        <pc:sldMkLst>
          <pc:docMk/>
          <pc:sldMk cId="2072799462" sldId="259"/>
        </pc:sldMkLst>
        <pc:picChg chg="mod">
          <ac:chgData name="Janik, Michael John" userId="0b8ad1db-7adb-4dec-a258-d0125149f021" providerId="ADAL" clId="{B28D0505-947E-4058-BF03-E21DC2707114}" dt="2022-06-11T15:04:39.362" v="231" actId="1076"/>
          <ac:picMkLst>
            <pc:docMk/>
            <pc:sldMk cId="2072799462" sldId="259"/>
            <ac:picMk id="2" creationId="{00000000-0000-0000-0000-000000000000}"/>
          </ac:picMkLst>
        </pc:picChg>
      </pc:sldChg>
      <pc:sldChg chg="addSp modSp mod">
        <pc:chgData name="Janik, Michael John" userId="0b8ad1db-7adb-4dec-a258-d0125149f021" providerId="ADAL" clId="{B28D0505-947E-4058-BF03-E21DC2707114}" dt="2022-06-13T14:17:44.337" v="3387" actId="20577"/>
        <pc:sldMkLst>
          <pc:docMk/>
          <pc:sldMk cId="2021371715" sldId="268"/>
        </pc:sldMkLst>
        <pc:spChg chg="add mod">
          <ac:chgData name="Janik, Michael John" userId="0b8ad1db-7adb-4dec-a258-d0125149f021" providerId="ADAL" clId="{B28D0505-947E-4058-BF03-E21DC2707114}" dt="2022-06-13T14:05:47.720" v="3251" actId="1076"/>
          <ac:spMkLst>
            <pc:docMk/>
            <pc:sldMk cId="2021371715" sldId="268"/>
            <ac:spMk id="3" creationId="{C7366DEB-1E29-D8A8-8BBD-913EC17B36FB}"/>
          </ac:spMkLst>
        </pc:spChg>
        <pc:spChg chg="add mod">
          <ac:chgData name="Janik, Michael John" userId="0b8ad1db-7adb-4dec-a258-d0125149f021" providerId="ADAL" clId="{B28D0505-947E-4058-BF03-E21DC2707114}" dt="2022-06-13T14:05:07.026" v="3131" actId="1076"/>
          <ac:spMkLst>
            <pc:docMk/>
            <pc:sldMk cId="2021371715" sldId="268"/>
            <ac:spMk id="4" creationId="{664A6DCD-A5FB-28FE-72DC-AE628819FF07}"/>
          </ac:spMkLst>
        </pc:spChg>
        <pc:spChg chg="mod">
          <ac:chgData name="Janik, Michael John" userId="0b8ad1db-7adb-4dec-a258-d0125149f021" providerId="ADAL" clId="{B28D0505-947E-4058-BF03-E21DC2707114}" dt="2022-06-13T14:17:44.337" v="3387" actId="20577"/>
          <ac:spMkLst>
            <pc:docMk/>
            <pc:sldMk cId="2021371715" sldId="268"/>
            <ac:spMk id="69634" creationId="{00000000-0000-0000-0000-000000000000}"/>
          </ac:spMkLst>
        </pc:spChg>
      </pc:sldChg>
      <pc:sldChg chg="modSp mod">
        <pc:chgData name="Janik, Michael John" userId="0b8ad1db-7adb-4dec-a258-d0125149f021" providerId="ADAL" clId="{B28D0505-947E-4058-BF03-E21DC2707114}" dt="2022-06-13T14:02:14.498" v="2758" actId="1076"/>
        <pc:sldMkLst>
          <pc:docMk/>
          <pc:sldMk cId="955142202" sldId="273"/>
        </pc:sldMkLst>
        <pc:spChg chg="mod">
          <ac:chgData name="Janik, Michael John" userId="0b8ad1db-7adb-4dec-a258-d0125149f021" providerId="ADAL" clId="{B28D0505-947E-4058-BF03-E21DC2707114}" dt="2022-06-13T14:02:00.876" v="2756" actId="1076"/>
          <ac:spMkLst>
            <pc:docMk/>
            <pc:sldMk cId="955142202" sldId="273"/>
            <ac:spMk id="67586" creationId="{00000000-0000-0000-0000-000000000000}"/>
          </ac:spMkLst>
        </pc:spChg>
        <pc:spChg chg="mod">
          <ac:chgData name="Janik, Michael John" userId="0b8ad1db-7adb-4dec-a258-d0125149f021" providerId="ADAL" clId="{B28D0505-947E-4058-BF03-E21DC2707114}" dt="2022-06-13T14:02:14.498" v="2758" actId="1076"/>
          <ac:spMkLst>
            <pc:docMk/>
            <pc:sldMk cId="955142202" sldId="273"/>
            <ac:spMk id="67588" creationId="{00000000-0000-0000-0000-000000000000}"/>
          </ac:spMkLst>
        </pc:spChg>
        <pc:spChg chg="mod">
          <ac:chgData name="Janik, Michael John" userId="0b8ad1db-7adb-4dec-a258-d0125149f021" providerId="ADAL" clId="{B28D0505-947E-4058-BF03-E21DC2707114}" dt="2022-06-13T14:02:05.144" v="2757" actId="1076"/>
          <ac:spMkLst>
            <pc:docMk/>
            <pc:sldMk cId="955142202" sldId="273"/>
            <ac:spMk id="67591" creationId="{00000000-0000-0000-0000-000000000000}"/>
          </ac:spMkLst>
        </pc:spChg>
        <pc:picChg chg="mod">
          <ac:chgData name="Janik, Michael John" userId="0b8ad1db-7adb-4dec-a258-d0125149f021" providerId="ADAL" clId="{B28D0505-947E-4058-BF03-E21DC2707114}" dt="2022-06-13T14:02:05.144" v="2757" actId="1076"/>
          <ac:picMkLst>
            <pc:docMk/>
            <pc:sldMk cId="955142202" sldId="273"/>
            <ac:picMk id="67590" creationId="{00000000-0000-0000-0000-000000000000}"/>
          </ac:picMkLst>
        </pc:picChg>
      </pc:sldChg>
      <pc:sldChg chg="addSp modSp mod">
        <pc:chgData name="Janik, Michael John" userId="0b8ad1db-7adb-4dec-a258-d0125149f021" providerId="ADAL" clId="{B28D0505-947E-4058-BF03-E21DC2707114}" dt="2022-06-13T14:03:18.433" v="2850" actId="20577"/>
        <pc:sldMkLst>
          <pc:docMk/>
          <pc:sldMk cId="1185311448" sldId="274"/>
        </pc:sldMkLst>
        <pc:spChg chg="mod">
          <ac:chgData name="Janik, Michael John" userId="0b8ad1db-7adb-4dec-a258-d0125149f021" providerId="ADAL" clId="{B28D0505-947E-4058-BF03-E21DC2707114}" dt="2022-06-11T15:13:48.251" v="518" actId="1076"/>
          <ac:spMkLst>
            <pc:docMk/>
            <pc:sldMk cId="1185311448" sldId="274"/>
            <ac:spMk id="4" creationId="{00000000-0000-0000-0000-000000000000}"/>
          </ac:spMkLst>
        </pc:spChg>
        <pc:spChg chg="add mod">
          <ac:chgData name="Janik, Michael John" userId="0b8ad1db-7adb-4dec-a258-d0125149f021" providerId="ADAL" clId="{B28D0505-947E-4058-BF03-E21DC2707114}" dt="2022-06-11T15:15:00.893" v="569" actId="207"/>
          <ac:spMkLst>
            <pc:docMk/>
            <pc:sldMk cId="1185311448" sldId="274"/>
            <ac:spMk id="11" creationId="{23C679B1-F7D4-D1E0-76C2-B89072375566}"/>
          </ac:spMkLst>
        </pc:spChg>
        <pc:spChg chg="mod">
          <ac:chgData name="Janik, Michael John" userId="0b8ad1db-7adb-4dec-a258-d0125149f021" providerId="ADAL" clId="{B28D0505-947E-4058-BF03-E21DC2707114}" dt="2022-06-13T14:03:18.433" v="2850" actId="20577"/>
          <ac:spMkLst>
            <pc:docMk/>
            <pc:sldMk cId="1185311448" sldId="274"/>
            <ac:spMk id="70658" creationId="{00000000-0000-0000-0000-000000000000}"/>
          </ac:spMkLst>
        </pc:spChg>
        <pc:spChg chg="mod">
          <ac:chgData name="Janik, Michael John" userId="0b8ad1db-7adb-4dec-a258-d0125149f021" providerId="ADAL" clId="{B28D0505-947E-4058-BF03-E21DC2707114}" dt="2022-06-13T14:02:39.338" v="2761" actId="114"/>
          <ac:spMkLst>
            <pc:docMk/>
            <pc:sldMk cId="1185311448" sldId="274"/>
            <ac:spMk id="70659" creationId="{00000000-0000-0000-0000-000000000000}"/>
          </ac:spMkLst>
        </pc:spChg>
        <pc:spChg chg="mod">
          <ac:chgData name="Janik, Michael John" userId="0b8ad1db-7adb-4dec-a258-d0125149f021" providerId="ADAL" clId="{B28D0505-947E-4058-BF03-E21DC2707114}" dt="2022-06-11T15:14:16.348" v="520"/>
          <ac:spMkLst>
            <pc:docMk/>
            <pc:sldMk cId="1185311448" sldId="274"/>
            <ac:spMk id="70660" creationId="{00000000-0000-0000-0000-000000000000}"/>
          </ac:spMkLst>
        </pc:spChg>
      </pc:sldChg>
      <pc:sldChg chg="del">
        <pc:chgData name="Janik, Michael John" userId="0b8ad1db-7adb-4dec-a258-d0125149f021" providerId="ADAL" clId="{B28D0505-947E-4058-BF03-E21DC2707114}" dt="2022-06-11T15:18:52.994" v="570" actId="47"/>
        <pc:sldMkLst>
          <pc:docMk/>
          <pc:sldMk cId="2790135048" sldId="275"/>
        </pc:sldMkLst>
      </pc:sldChg>
      <pc:sldChg chg="delSp modSp mod">
        <pc:chgData name="Janik, Michael John" userId="0b8ad1db-7adb-4dec-a258-d0125149f021" providerId="ADAL" clId="{B28D0505-947E-4058-BF03-E21DC2707114}" dt="2022-06-13T14:06:45.179" v="3373" actId="1076"/>
        <pc:sldMkLst>
          <pc:docMk/>
          <pc:sldMk cId="1045287758" sldId="276"/>
        </pc:sldMkLst>
        <pc:spChg chg="mod">
          <ac:chgData name="Janik, Michael John" userId="0b8ad1db-7adb-4dec-a258-d0125149f021" providerId="ADAL" clId="{B28D0505-947E-4058-BF03-E21DC2707114}" dt="2022-06-13T14:06:37.700" v="3371" actId="14100"/>
          <ac:spMkLst>
            <pc:docMk/>
            <pc:sldMk cId="1045287758" sldId="276"/>
            <ac:spMk id="71682" creationId="{00000000-0000-0000-0000-000000000000}"/>
          </ac:spMkLst>
        </pc:spChg>
        <pc:spChg chg="del">
          <ac:chgData name="Janik, Michael John" userId="0b8ad1db-7adb-4dec-a258-d0125149f021" providerId="ADAL" clId="{B28D0505-947E-4058-BF03-E21DC2707114}" dt="2022-06-13T14:06:42.865" v="3372" actId="478"/>
          <ac:spMkLst>
            <pc:docMk/>
            <pc:sldMk cId="1045287758" sldId="276"/>
            <ac:spMk id="71684" creationId="{00000000-0000-0000-0000-000000000000}"/>
          </ac:spMkLst>
        </pc:spChg>
        <pc:picChg chg="mod">
          <ac:chgData name="Janik, Michael John" userId="0b8ad1db-7adb-4dec-a258-d0125149f021" providerId="ADAL" clId="{B28D0505-947E-4058-BF03-E21DC2707114}" dt="2022-06-13T14:06:45.179" v="3373" actId="1076"/>
          <ac:picMkLst>
            <pc:docMk/>
            <pc:sldMk cId="1045287758" sldId="276"/>
            <ac:picMk id="71685" creationId="{00000000-0000-0000-0000-000000000000}"/>
          </ac:picMkLst>
        </pc:picChg>
      </pc:sldChg>
      <pc:sldChg chg="modSp mod">
        <pc:chgData name="Janik, Michael John" userId="0b8ad1db-7adb-4dec-a258-d0125149f021" providerId="ADAL" clId="{B28D0505-947E-4058-BF03-E21DC2707114}" dt="2022-06-13T14:07:07.878" v="3374" actId="20577"/>
        <pc:sldMkLst>
          <pc:docMk/>
          <pc:sldMk cId="179943674" sldId="277"/>
        </pc:sldMkLst>
        <pc:spChg chg="mod">
          <ac:chgData name="Janik, Michael John" userId="0b8ad1db-7adb-4dec-a258-d0125149f021" providerId="ADAL" clId="{B28D0505-947E-4058-BF03-E21DC2707114}" dt="2022-06-13T14:07:07.878" v="3374" actId="20577"/>
          <ac:spMkLst>
            <pc:docMk/>
            <pc:sldMk cId="179943674" sldId="277"/>
            <ac:spMk id="2" creationId="{00000000-0000-0000-0000-000000000000}"/>
          </ac:spMkLst>
        </pc:spChg>
        <pc:spChg chg="mod">
          <ac:chgData name="Janik, Michael John" userId="0b8ad1db-7adb-4dec-a258-d0125149f021" providerId="ADAL" clId="{B28D0505-947E-4058-BF03-E21DC2707114}" dt="2022-06-11T15:39:15.681" v="716" actId="1076"/>
          <ac:spMkLst>
            <pc:docMk/>
            <pc:sldMk cId="179943674" sldId="277"/>
            <ac:spMk id="6" creationId="{00000000-0000-0000-0000-000000000000}"/>
          </ac:spMkLst>
        </pc:spChg>
      </pc:sldChg>
      <pc:sldChg chg="addSp modSp mod">
        <pc:chgData name="Janik, Michael John" userId="0b8ad1db-7adb-4dec-a258-d0125149f021" providerId="ADAL" clId="{B28D0505-947E-4058-BF03-E21DC2707114}" dt="2022-06-13T14:09:22.640" v="3385" actId="1076"/>
        <pc:sldMkLst>
          <pc:docMk/>
          <pc:sldMk cId="3542327646" sldId="278"/>
        </pc:sldMkLst>
        <pc:spChg chg="add mod">
          <ac:chgData name="Janik, Michael John" userId="0b8ad1db-7adb-4dec-a258-d0125149f021" providerId="ADAL" clId="{B28D0505-947E-4058-BF03-E21DC2707114}" dt="2022-06-13T14:09:22.640" v="3385" actId="1076"/>
          <ac:spMkLst>
            <pc:docMk/>
            <pc:sldMk cId="3542327646" sldId="278"/>
            <ac:spMk id="2" creationId="{8CF37793-E2DF-4BB5-FB79-6ABC81713845}"/>
          </ac:spMkLst>
        </pc:spChg>
        <pc:spChg chg="add mod">
          <ac:chgData name="Janik, Michael John" userId="0b8ad1db-7adb-4dec-a258-d0125149f021" providerId="ADAL" clId="{B28D0505-947E-4058-BF03-E21DC2707114}" dt="2022-06-13T14:09:12.160" v="3384" actId="14100"/>
          <ac:spMkLst>
            <pc:docMk/>
            <pc:sldMk cId="3542327646" sldId="278"/>
            <ac:spMk id="10" creationId="{397C9953-BC78-E53D-6B89-81265560C9FF}"/>
          </ac:spMkLst>
        </pc:spChg>
      </pc:sldChg>
      <pc:sldChg chg="del ord">
        <pc:chgData name="Janik, Michael John" userId="0b8ad1db-7adb-4dec-a258-d0125149f021" providerId="ADAL" clId="{B28D0505-947E-4058-BF03-E21DC2707114}" dt="2022-06-11T16:16:12.476" v="2517" actId="47"/>
        <pc:sldMkLst>
          <pc:docMk/>
          <pc:sldMk cId="2651801782" sldId="279"/>
        </pc:sldMkLst>
      </pc:sldChg>
      <pc:sldChg chg="modSp mod">
        <pc:chgData name="Janik, Michael John" userId="0b8ad1db-7adb-4dec-a258-d0125149f021" providerId="ADAL" clId="{B28D0505-947E-4058-BF03-E21DC2707114}" dt="2022-06-13T14:20:00.306" v="3494" actId="20577"/>
        <pc:sldMkLst>
          <pc:docMk/>
          <pc:sldMk cId="4152032115" sldId="281"/>
        </pc:sldMkLst>
        <pc:spChg chg="mod">
          <ac:chgData name="Janik, Michael John" userId="0b8ad1db-7adb-4dec-a258-d0125149f021" providerId="ADAL" clId="{B28D0505-947E-4058-BF03-E21DC2707114}" dt="2022-06-13T14:20:00.306" v="3494" actId="20577"/>
          <ac:spMkLst>
            <pc:docMk/>
            <pc:sldMk cId="4152032115" sldId="281"/>
            <ac:spMk id="73730" creationId="{00000000-0000-0000-0000-000000000000}"/>
          </ac:spMkLst>
        </pc:spChg>
      </pc:sldChg>
      <pc:sldChg chg="modSp mod">
        <pc:chgData name="Janik, Michael John" userId="0b8ad1db-7adb-4dec-a258-d0125149f021" providerId="ADAL" clId="{B28D0505-947E-4058-BF03-E21DC2707114}" dt="2022-06-13T14:24:58.534" v="3776" actId="114"/>
        <pc:sldMkLst>
          <pc:docMk/>
          <pc:sldMk cId="3464708093" sldId="284"/>
        </pc:sldMkLst>
        <pc:spChg chg="mod">
          <ac:chgData name="Janik, Michael John" userId="0b8ad1db-7adb-4dec-a258-d0125149f021" providerId="ADAL" clId="{B28D0505-947E-4058-BF03-E21DC2707114}" dt="2022-06-13T14:24:58.534" v="3776" actId="114"/>
          <ac:spMkLst>
            <pc:docMk/>
            <pc:sldMk cId="3464708093" sldId="284"/>
            <ac:spMk id="79874" creationId="{00000000-0000-0000-0000-000000000000}"/>
          </ac:spMkLst>
        </pc:spChg>
        <pc:picChg chg="mod">
          <ac:chgData name="Janik, Michael John" userId="0b8ad1db-7adb-4dec-a258-d0125149f021" providerId="ADAL" clId="{B28D0505-947E-4058-BF03-E21DC2707114}" dt="2022-06-13T14:22:49.362" v="3635" actId="1076"/>
          <ac:picMkLst>
            <pc:docMk/>
            <pc:sldMk cId="3464708093" sldId="284"/>
            <ac:picMk id="79875" creationId="{00000000-0000-0000-0000-000000000000}"/>
          </ac:picMkLst>
        </pc:picChg>
      </pc:sldChg>
      <pc:sldChg chg="modSp mod">
        <pc:chgData name="Janik, Michael John" userId="0b8ad1db-7adb-4dec-a258-d0125149f021" providerId="ADAL" clId="{B28D0505-947E-4058-BF03-E21DC2707114}" dt="2022-06-13T14:20:58.831" v="3596" actId="1076"/>
        <pc:sldMkLst>
          <pc:docMk/>
          <pc:sldMk cId="2874394900" sldId="285"/>
        </pc:sldMkLst>
        <pc:spChg chg="mod">
          <ac:chgData name="Janik, Michael John" userId="0b8ad1db-7adb-4dec-a258-d0125149f021" providerId="ADAL" clId="{B28D0505-947E-4058-BF03-E21DC2707114}" dt="2022-06-13T14:20:58.831" v="3596" actId="1076"/>
          <ac:spMkLst>
            <pc:docMk/>
            <pc:sldMk cId="2874394900" sldId="285"/>
            <ac:spMk id="76803" creationId="{00000000-0000-0000-0000-000000000000}"/>
          </ac:spMkLst>
        </pc:spChg>
      </pc:sldChg>
      <pc:sldChg chg="ord">
        <pc:chgData name="Janik, Michael John" userId="0b8ad1db-7adb-4dec-a258-d0125149f021" providerId="ADAL" clId="{B28D0505-947E-4058-BF03-E21DC2707114}" dt="2022-06-13T14:25:13.345" v="3778"/>
        <pc:sldMkLst>
          <pc:docMk/>
          <pc:sldMk cId="1903656721" sldId="286"/>
        </pc:sldMkLst>
      </pc:sldChg>
      <pc:sldChg chg="addSp delSp modSp mod">
        <pc:chgData name="Janik, Michael John" userId="0b8ad1db-7adb-4dec-a258-d0125149f021" providerId="ADAL" clId="{B28D0505-947E-4058-BF03-E21DC2707114}" dt="2022-06-13T14:25:45.031" v="3804" actId="166"/>
        <pc:sldMkLst>
          <pc:docMk/>
          <pc:sldMk cId="2464909328" sldId="287"/>
        </pc:sldMkLst>
        <pc:spChg chg="add mod">
          <ac:chgData name="Janik, Michael John" userId="0b8ad1db-7adb-4dec-a258-d0125149f021" providerId="ADAL" clId="{B28D0505-947E-4058-BF03-E21DC2707114}" dt="2022-06-13T14:25:35.354" v="3803" actId="20577"/>
          <ac:spMkLst>
            <pc:docMk/>
            <pc:sldMk cId="2464909328" sldId="287"/>
            <ac:spMk id="14" creationId="{E86E7AFA-D1DF-3924-4C0E-647AD787258D}"/>
          </ac:spMkLst>
        </pc:spChg>
        <pc:spChg chg="del">
          <ac:chgData name="Janik, Michael John" userId="0b8ad1db-7adb-4dec-a258-d0125149f021" providerId="ADAL" clId="{B28D0505-947E-4058-BF03-E21DC2707114}" dt="2022-06-13T14:21:56.604" v="3597" actId="478"/>
          <ac:spMkLst>
            <pc:docMk/>
            <pc:sldMk cId="2464909328" sldId="287"/>
            <ac:spMk id="77826" creationId="{00000000-0000-0000-0000-000000000000}"/>
          </ac:spMkLst>
        </pc:spChg>
        <pc:picChg chg="mod">
          <ac:chgData name="Janik, Michael John" userId="0b8ad1db-7adb-4dec-a258-d0125149f021" providerId="ADAL" clId="{B28D0505-947E-4058-BF03-E21DC2707114}" dt="2022-06-13T14:25:45.031" v="3804" actId="166"/>
          <ac:picMkLst>
            <pc:docMk/>
            <pc:sldMk cId="2464909328" sldId="287"/>
            <ac:picMk id="77829" creationId="{00000000-0000-0000-0000-000000000000}"/>
          </ac:picMkLst>
        </pc:picChg>
      </pc:sldChg>
      <pc:sldChg chg="modSp mod">
        <pc:chgData name="Janik, Michael John" userId="0b8ad1db-7adb-4dec-a258-d0125149f021" providerId="ADAL" clId="{B28D0505-947E-4058-BF03-E21DC2707114}" dt="2022-06-13T14:26:47.310" v="3831" actId="113"/>
        <pc:sldMkLst>
          <pc:docMk/>
          <pc:sldMk cId="2974948909" sldId="293"/>
        </pc:sldMkLst>
        <pc:spChg chg="mod">
          <ac:chgData name="Janik, Michael John" userId="0b8ad1db-7adb-4dec-a258-d0125149f021" providerId="ADAL" clId="{B28D0505-947E-4058-BF03-E21DC2707114}" dt="2022-06-11T16:04:09.711" v="1371" actId="20577"/>
          <ac:spMkLst>
            <pc:docMk/>
            <pc:sldMk cId="2974948909" sldId="293"/>
            <ac:spMk id="82946" creationId="{00000000-0000-0000-0000-000000000000}"/>
          </ac:spMkLst>
        </pc:spChg>
        <pc:spChg chg="mod">
          <ac:chgData name="Janik, Michael John" userId="0b8ad1db-7adb-4dec-a258-d0125149f021" providerId="ADAL" clId="{B28D0505-947E-4058-BF03-E21DC2707114}" dt="2022-06-13T14:26:47.310" v="3831" actId="113"/>
          <ac:spMkLst>
            <pc:docMk/>
            <pc:sldMk cId="2974948909" sldId="293"/>
            <ac:spMk id="82947" creationId="{00000000-0000-0000-0000-000000000000}"/>
          </ac:spMkLst>
        </pc:spChg>
      </pc:sldChg>
      <pc:sldChg chg="modSp mod">
        <pc:chgData name="Janik, Michael John" userId="0b8ad1db-7adb-4dec-a258-d0125149f021" providerId="ADAL" clId="{B28D0505-947E-4058-BF03-E21DC2707114}" dt="2022-06-13T14:31:08.103" v="3973" actId="14100"/>
        <pc:sldMkLst>
          <pc:docMk/>
          <pc:sldMk cId="2093101653" sldId="294"/>
        </pc:sldMkLst>
        <pc:spChg chg="mod">
          <ac:chgData name="Janik, Michael John" userId="0b8ad1db-7adb-4dec-a258-d0125149f021" providerId="ADAL" clId="{B28D0505-947E-4058-BF03-E21DC2707114}" dt="2022-06-13T14:31:08.103" v="3973" actId="14100"/>
          <ac:spMkLst>
            <pc:docMk/>
            <pc:sldMk cId="2093101653" sldId="294"/>
            <ac:spMk id="83970" creationId="{00000000-0000-0000-0000-000000000000}"/>
          </ac:spMkLst>
        </pc:spChg>
      </pc:sldChg>
      <pc:sldChg chg="del">
        <pc:chgData name="Janik, Michael John" userId="0b8ad1db-7adb-4dec-a258-d0125149f021" providerId="ADAL" clId="{B28D0505-947E-4058-BF03-E21DC2707114}" dt="2022-06-11T15:18:55.339" v="571" actId="47"/>
        <pc:sldMkLst>
          <pc:docMk/>
          <pc:sldMk cId="1115396835" sldId="295"/>
        </pc:sldMkLst>
      </pc:sldChg>
      <pc:sldChg chg="modSp add mod">
        <pc:chgData name="Janik, Michael John" userId="0b8ad1db-7adb-4dec-a258-d0125149f021" providerId="ADAL" clId="{B28D0505-947E-4058-BF03-E21DC2707114}" dt="2022-06-13T13:52:40.531" v="2587" actId="20577"/>
        <pc:sldMkLst>
          <pc:docMk/>
          <pc:sldMk cId="0" sldId="304"/>
        </pc:sldMkLst>
        <pc:spChg chg="mod">
          <ac:chgData name="Janik, Michael John" userId="0b8ad1db-7adb-4dec-a258-d0125149f021" providerId="ADAL" clId="{B28D0505-947E-4058-BF03-E21DC2707114}" dt="2022-06-13T13:52:40.531" v="2587" actId="20577"/>
          <ac:spMkLst>
            <pc:docMk/>
            <pc:sldMk cId="0" sldId="304"/>
            <ac:spMk id="23555" creationId="{12FBFF4D-73A2-490A-3CDF-A39E1C084858}"/>
          </ac:spMkLst>
        </pc:spChg>
      </pc:sldChg>
      <pc:sldChg chg="modSp add mod">
        <pc:chgData name="Janik, Michael John" userId="0b8ad1db-7adb-4dec-a258-d0125149f021" providerId="ADAL" clId="{B28D0505-947E-4058-BF03-E21DC2707114}" dt="2022-06-13T13:59:37.549" v="2613" actId="20577"/>
        <pc:sldMkLst>
          <pc:docMk/>
          <pc:sldMk cId="1927688800" sldId="305"/>
        </pc:sldMkLst>
        <pc:spChg chg="mod">
          <ac:chgData name="Janik, Michael John" userId="0b8ad1db-7adb-4dec-a258-d0125149f021" providerId="ADAL" clId="{B28D0505-947E-4058-BF03-E21DC2707114}" dt="2022-06-11T15:03:36.435" v="229" actId="20577"/>
          <ac:spMkLst>
            <pc:docMk/>
            <pc:sldMk cId="1927688800" sldId="305"/>
            <ac:spMk id="20482" creationId="{00000000-0000-0000-0000-000000000000}"/>
          </ac:spMkLst>
        </pc:spChg>
        <pc:spChg chg="mod">
          <ac:chgData name="Janik, Michael John" userId="0b8ad1db-7adb-4dec-a258-d0125149f021" providerId="ADAL" clId="{B28D0505-947E-4058-BF03-E21DC2707114}" dt="2022-06-13T13:59:37.549" v="2613" actId="20577"/>
          <ac:spMkLst>
            <pc:docMk/>
            <pc:sldMk cId="1927688800" sldId="305"/>
            <ac:spMk id="20483" creationId="{00000000-0000-0000-0000-000000000000}"/>
          </ac:spMkLst>
        </pc:spChg>
      </pc:sldChg>
      <pc:sldChg chg="modSp add mod">
        <pc:chgData name="Janik, Michael John" userId="0b8ad1db-7adb-4dec-a258-d0125149f021" providerId="ADAL" clId="{B28D0505-947E-4058-BF03-E21DC2707114}" dt="2022-06-11T15:10:00.239" v="517" actId="20577"/>
        <pc:sldMkLst>
          <pc:docMk/>
          <pc:sldMk cId="2161988380" sldId="306"/>
        </pc:sldMkLst>
        <pc:spChg chg="mod">
          <ac:chgData name="Janik, Michael John" userId="0b8ad1db-7adb-4dec-a258-d0125149f021" providerId="ADAL" clId="{B28D0505-947E-4058-BF03-E21DC2707114}" dt="2022-06-11T15:10:00.239" v="517" actId="20577"/>
          <ac:spMkLst>
            <pc:docMk/>
            <pc:sldMk cId="2161988380" sldId="306"/>
            <ac:spMk id="2" creationId="{00000000-0000-0000-0000-000000000000}"/>
          </ac:spMkLst>
        </pc:spChg>
      </pc:sldChg>
      <pc:sldChg chg="addSp delSp modSp add mod">
        <pc:chgData name="Janik, Michael John" userId="0b8ad1db-7adb-4dec-a258-d0125149f021" providerId="ADAL" clId="{B28D0505-947E-4058-BF03-E21DC2707114}" dt="2022-06-13T15:39:13.543" v="5361" actId="20577"/>
        <pc:sldMkLst>
          <pc:docMk/>
          <pc:sldMk cId="919168015" sldId="307"/>
        </pc:sldMkLst>
        <pc:spChg chg="mod">
          <ac:chgData name="Janik, Michael John" userId="0b8ad1db-7adb-4dec-a258-d0125149f021" providerId="ADAL" clId="{B28D0505-947E-4058-BF03-E21DC2707114}" dt="2022-06-13T15:39:13.543" v="5361" actId="20577"/>
          <ac:spMkLst>
            <pc:docMk/>
            <pc:sldMk cId="919168015" sldId="307"/>
            <ac:spMk id="2" creationId="{00000000-0000-0000-0000-000000000000}"/>
          </ac:spMkLst>
        </pc:spChg>
        <pc:spChg chg="add mod">
          <ac:chgData name="Janik, Michael John" userId="0b8ad1db-7adb-4dec-a258-d0125149f021" providerId="ADAL" clId="{B28D0505-947E-4058-BF03-E21DC2707114}" dt="2022-06-11T15:40:04.907" v="812" actId="1076"/>
          <ac:spMkLst>
            <pc:docMk/>
            <pc:sldMk cId="919168015" sldId="307"/>
            <ac:spMk id="4" creationId="{5E7E693B-8827-DCD2-1E00-C830DBA7E310}"/>
          </ac:spMkLst>
        </pc:spChg>
        <pc:spChg chg="del">
          <ac:chgData name="Janik, Michael John" userId="0b8ad1db-7adb-4dec-a258-d0125149f021" providerId="ADAL" clId="{B28D0505-947E-4058-BF03-E21DC2707114}" dt="2022-06-11T15:39:44.265" v="810" actId="478"/>
          <ac:spMkLst>
            <pc:docMk/>
            <pc:sldMk cId="919168015" sldId="307"/>
            <ac:spMk id="6" creationId="{00000000-0000-0000-0000-000000000000}"/>
          </ac:spMkLst>
        </pc:spChg>
      </pc:sldChg>
      <pc:sldChg chg="modSp add mod">
        <pc:chgData name="Janik, Michael John" userId="0b8ad1db-7adb-4dec-a258-d0125149f021" providerId="ADAL" clId="{B28D0505-947E-4058-BF03-E21DC2707114}" dt="2022-06-11T15:43:15.731" v="1353" actId="20577"/>
        <pc:sldMkLst>
          <pc:docMk/>
          <pc:sldMk cId="1278159350" sldId="308"/>
        </pc:sldMkLst>
        <pc:spChg chg="mod">
          <ac:chgData name="Janik, Michael John" userId="0b8ad1db-7adb-4dec-a258-d0125149f021" providerId="ADAL" clId="{B28D0505-947E-4058-BF03-E21DC2707114}" dt="2022-06-11T15:43:15.731" v="1353" actId="20577"/>
          <ac:spMkLst>
            <pc:docMk/>
            <pc:sldMk cId="1278159350" sldId="308"/>
            <ac:spMk id="2" creationId="{00000000-0000-0000-0000-000000000000}"/>
          </ac:spMkLst>
        </pc:spChg>
      </pc:sldChg>
      <pc:sldChg chg="addSp modSp add mod ord">
        <pc:chgData name="Janik, Michael John" userId="0b8ad1db-7adb-4dec-a258-d0125149f021" providerId="ADAL" clId="{B28D0505-947E-4058-BF03-E21DC2707114}" dt="2022-06-11T16:10:04.130" v="2394" actId="20577"/>
        <pc:sldMkLst>
          <pc:docMk/>
          <pc:sldMk cId="2931825279" sldId="309"/>
        </pc:sldMkLst>
        <pc:spChg chg="mod">
          <ac:chgData name="Janik, Michael John" userId="0b8ad1db-7adb-4dec-a258-d0125149f021" providerId="ADAL" clId="{B28D0505-947E-4058-BF03-E21DC2707114}" dt="2022-06-11T16:05:06.223" v="1500" actId="20577"/>
          <ac:spMkLst>
            <pc:docMk/>
            <pc:sldMk cId="2931825279" sldId="309"/>
            <ac:spMk id="82946" creationId="{00000000-0000-0000-0000-000000000000}"/>
          </ac:spMkLst>
        </pc:spChg>
        <pc:spChg chg="mod">
          <ac:chgData name="Janik, Michael John" userId="0b8ad1db-7adb-4dec-a258-d0125149f021" providerId="ADAL" clId="{B28D0505-947E-4058-BF03-E21DC2707114}" dt="2022-06-11T16:10:04.130" v="2394" actId="20577"/>
          <ac:spMkLst>
            <pc:docMk/>
            <pc:sldMk cId="2931825279" sldId="309"/>
            <ac:spMk id="82947" creationId="{00000000-0000-0000-0000-000000000000}"/>
          </ac:spMkLst>
        </pc:spChg>
        <pc:picChg chg="add mod modCrop">
          <ac:chgData name="Janik, Michael John" userId="0b8ad1db-7adb-4dec-a258-d0125149f021" providerId="ADAL" clId="{B28D0505-947E-4058-BF03-E21DC2707114}" dt="2022-06-11T16:08:12.084" v="1823" actId="1076"/>
          <ac:picMkLst>
            <pc:docMk/>
            <pc:sldMk cId="2931825279" sldId="309"/>
            <ac:picMk id="4" creationId="{E80C3D59-B52C-1903-0F9D-774A269E76C6}"/>
          </ac:picMkLst>
        </pc:picChg>
      </pc:sldChg>
      <pc:sldChg chg="add ord">
        <pc:chgData name="Janik, Michael John" userId="0b8ad1db-7adb-4dec-a258-d0125149f021" providerId="ADAL" clId="{B28D0505-947E-4058-BF03-E21DC2707114}" dt="2022-06-13T14:49:26.519" v="5121"/>
        <pc:sldMkLst>
          <pc:docMk/>
          <pc:sldMk cId="559941067" sldId="379"/>
        </pc:sldMkLst>
      </pc:sldChg>
      <pc:sldChg chg="add ord">
        <pc:chgData name="Janik, Michael John" userId="0b8ad1db-7adb-4dec-a258-d0125149f021" providerId="ADAL" clId="{B28D0505-947E-4058-BF03-E21DC2707114}" dt="2022-06-13T14:49:26.519" v="5121"/>
        <pc:sldMkLst>
          <pc:docMk/>
          <pc:sldMk cId="862427145" sldId="613"/>
        </pc:sldMkLst>
      </pc:sldChg>
      <pc:sldChg chg="modSp mod">
        <pc:chgData name="Janik, Michael John" userId="0b8ad1db-7adb-4dec-a258-d0125149f021" providerId="ADAL" clId="{B28D0505-947E-4058-BF03-E21DC2707114}" dt="2022-06-13T14:30:38.818" v="3942" actId="20577"/>
        <pc:sldMkLst>
          <pc:docMk/>
          <pc:sldMk cId="2151073393" sldId="616"/>
        </pc:sldMkLst>
        <pc:spChg chg="mod">
          <ac:chgData name="Janik, Michael John" userId="0b8ad1db-7adb-4dec-a258-d0125149f021" providerId="ADAL" clId="{B28D0505-947E-4058-BF03-E21DC2707114}" dt="2022-06-13T14:30:38.818" v="3942" actId="20577"/>
          <ac:spMkLst>
            <pc:docMk/>
            <pc:sldMk cId="2151073393" sldId="616"/>
            <ac:spMk id="33794" creationId="{00000000-0000-0000-0000-000000000000}"/>
          </ac:spMkLst>
        </pc:spChg>
        <pc:spChg chg="mod">
          <ac:chgData name="Janik, Michael John" userId="0b8ad1db-7adb-4dec-a258-d0125149f021" providerId="ADAL" clId="{B28D0505-947E-4058-BF03-E21DC2707114}" dt="2022-06-13T14:30:26.029" v="3875" actId="1076"/>
          <ac:spMkLst>
            <pc:docMk/>
            <pc:sldMk cId="2151073393" sldId="616"/>
            <ac:spMk id="33795" creationId="{00000000-0000-0000-0000-000000000000}"/>
          </ac:spMkLst>
        </pc:spChg>
      </pc:sldChg>
      <pc:sldChg chg="addSp modSp mod">
        <pc:chgData name="Janik, Michael John" userId="0b8ad1db-7adb-4dec-a258-d0125149f021" providerId="ADAL" clId="{B28D0505-947E-4058-BF03-E21DC2707114}" dt="2022-06-13T14:50:36.176" v="5291" actId="20577"/>
        <pc:sldMkLst>
          <pc:docMk/>
          <pc:sldMk cId="915652531" sldId="617"/>
        </pc:sldMkLst>
        <pc:spChg chg="add mod">
          <ac:chgData name="Janik, Michael John" userId="0b8ad1db-7adb-4dec-a258-d0125149f021" providerId="ADAL" clId="{B28D0505-947E-4058-BF03-E21DC2707114}" dt="2022-06-13T14:50:36.176" v="5291" actId="20577"/>
          <ac:spMkLst>
            <pc:docMk/>
            <pc:sldMk cId="915652531" sldId="617"/>
            <ac:spMk id="3" creationId="{C86855E0-5A2E-9136-8348-5E043BB7513A}"/>
          </ac:spMkLst>
        </pc:spChg>
        <pc:picChg chg="mod">
          <ac:chgData name="Janik, Michael John" userId="0b8ad1db-7adb-4dec-a258-d0125149f021" providerId="ADAL" clId="{B28D0505-947E-4058-BF03-E21DC2707114}" dt="2022-06-13T14:49:48.309" v="5122" actId="1076"/>
          <ac:picMkLst>
            <pc:docMk/>
            <pc:sldMk cId="915652531" sldId="617"/>
            <ac:picMk id="53250" creationId="{00000000-0000-0000-0000-000000000000}"/>
          </ac:picMkLst>
        </pc:picChg>
      </pc:sldChg>
      <pc:sldChg chg="modSp mod">
        <pc:chgData name="Janik, Michael John" userId="0b8ad1db-7adb-4dec-a258-d0125149f021" providerId="ADAL" clId="{B28D0505-947E-4058-BF03-E21DC2707114}" dt="2022-06-11T16:15:16.729" v="2479" actId="20577"/>
        <pc:sldMkLst>
          <pc:docMk/>
          <pc:sldMk cId="2129868177" sldId="620"/>
        </pc:sldMkLst>
        <pc:spChg chg="mod">
          <ac:chgData name="Janik, Michael John" userId="0b8ad1db-7adb-4dec-a258-d0125149f021" providerId="ADAL" clId="{B28D0505-947E-4058-BF03-E21DC2707114}" dt="2022-06-11T16:15:16.729" v="2479" actId="20577"/>
          <ac:spMkLst>
            <pc:docMk/>
            <pc:sldMk cId="2129868177" sldId="620"/>
            <ac:spMk id="57349" creationId="{00000000-0000-0000-0000-000000000000}"/>
          </ac:spMkLst>
        </pc:spChg>
      </pc:sldChg>
      <pc:sldChg chg="delSp modSp add mod">
        <pc:chgData name="Janik, Michael John" userId="0b8ad1db-7adb-4dec-a258-d0125149f021" providerId="ADAL" clId="{B28D0505-947E-4058-BF03-E21DC2707114}" dt="2022-06-11T16:15:45.596" v="2516" actId="478"/>
        <pc:sldMkLst>
          <pc:docMk/>
          <pc:sldMk cId="4141384078" sldId="621"/>
        </pc:sldMkLst>
        <pc:spChg chg="mod">
          <ac:chgData name="Janik, Michael John" userId="0b8ad1db-7adb-4dec-a258-d0125149f021" providerId="ADAL" clId="{B28D0505-947E-4058-BF03-E21DC2707114}" dt="2022-06-11T16:15:41.128" v="2515" actId="20577"/>
          <ac:spMkLst>
            <pc:docMk/>
            <pc:sldMk cId="4141384078" sldId="621"/>
            <ac:spMk id="64519" creationId="{00000000-0000-0000-0000-000000000000}"/>
          </ac:spMkLst>
        </pc:spChg>
        <pc:spChg chg="del">
          <ac:chgData name="Janik, Michael John" userId="0b8ad1db-7adb-4dec-a258-d0125149f021" providerId="ADAL" clId="{B28D0505-947E-4058-BF03-E21DC2707114}" dt="2022-06-11T16:15:45.596" v="2516" actId="478"/>
          <ac:spMkLst>
            <pc:docMk/>
            <pc:sldMk cId="4141384078" sldId="621"/>
            <ac:spMk id="64521" creationId="{00000000-0000-0000-0000-000000000000}"/>
          </ac:spMkLst>
        </pc:spChg>
        <pc:spChg chg="del">
          <ac:chgData name="Janik, Michael John" userId="0b8ad1db-7adb-4dec-a258-d0125149f021" providerId="ADAL" clId="{B28D0505-947E-4058-BF03-E21DC2707114}" dt="2022-06-11T16:15:45.596" v="2516" actId="478"/>
          <ac:spMkLst>
            <pc:docMk/>
            <pc:sldMk cId="4141384078" sldId="621"/>
            <ac:spMk id="64523" creationId="{00000000-0000-0000-0000-000000000000}"/>
          </ac:spMkLst>
        </pc:spChg>
        <pc:spChg chg="del">
          <ac:chgData name="Janik, Michael John" userId="0b8ad1db-7adb-4dec-a258-d0125149f021" providerId="ADAL" clId="{B28D0505-947E-4058-BF03-E21DC2707114}" dt="2022-06-11T16:15:45.596" v="2516" actId="478"/>
          <ac:spMkLst>
            <pc:docMk/>
            <pc:sldMk cId="4141384078" sldId="621"/>
            <ac:spMk id="64525" creationId="{00000000-0000-0000-0000-000000000000}"/>
          </ac:spMkLst>
        </pc:spChg>
        <pc:spChg chg="del">
          <ac:chgData name="Janik, Michael John" userId="0b8ad1db-7adb-4dec-a258-d0125149f021" providerId="ADAL" clId="{B28D0505-947E-4058-BF03-E21DC2707114}" dt="2022-06-11T16:15:45.596" v="2516" actId="478"/>
          <ac:spMkLst>
            <pc:docMk/>
            <pc:sldMk cId="4141384078" sldId="621"/>
            <ac:spMk id="64527" creationId="{00000000-0000-0000-0000-000000000000}"/>
          </ac:spMkLst>
        </pc:spChg>
      </pc:sldChg>
      <pc:sldChg chg="add">
        <pc:chgData name="Janik, Michael John" userId="0b8ad1db-7adb-4dec-a258-d0125149f021" providerId="ADAL" clId="{B28D0505-947E-4058-BF03-E21DC2707114}" dt="2022-06-13T14:30:51.353" v="3943" actId="2890"/>
        <pc:sldMkLst>
          <pc:docMk/>
          <pc:sldMk cId="2244659032" sldId="622"/>
        </pc:sldMkLst>
      </pc:sldChg>
      <pc:sldChg chg="addSp delSp modSp add mod">
        <pc:chgData name="Janik, Michael John" userId="0b8ad1db-7adb-4dec-a258-d0125149f021" providerId="ADAL" clId="{B28D0505-947E-4058-BF03-E21DC2707114}" dt="2022-06-13T14:45:57.093" v="5119" actId="1076"/>
        <pc:sldMkLst>
          <pc:docMk/>
          <pc:sldMk cId="1853941749" sldId="623"/>
        </pc:sldMkLst>
        <pc:spChg chg="add mod">
          <ac:chgData name="Janik, Michael John" userId="0b8ad1db-7adb-4dec-a258-d0125149f021" providerId="ADAL" clId="{B28D0505-947E-4058-BF03-E21DC2707114}" dt="2022-06-13T14:43:41.580" v="4745" actId="113"/>
          <ac:spMkLst>
            <pc:docMk/>
            <pc:sldMk cId="1853941749" sldId="623"/>
            <ac:spMk id="2" creationId="{3BB672E7-5AAB-3015-3364-0E0F732D546D}"/>
          </ac:spMkLst>
        </pc:spChg>
        <pc:spChg chg="add mod">
          <ac:chgData name="Janik, Michael John" userId="0b8ad1db-7adb-4dec-a258-d0125149f021" providerId="ADAL" clId="{B28D0505-947E-4058-BF03-E21DC2707114}" dt="2022-06-13T14:45:57.093" v="5119" actId="1076"/>
          <ac:spMkLst>
            <pc:docMk/>
            <pc:sldMk cId="1853941749" sldId="623"/>
            <ac:spMk id="18" creationId="{7D5158FC-3B4F-E07A-D4EB-748530B58B58}"/>
          </ac:spMkLst>
        </pc:spChg>
        <pc:spChg chg="mod">
          <ac:chgData name="Janik, Michael John" userId="0b8ad1db-7adb-4dec-a258-d0125149f021" providerId="ADAL" clId="{B28D0505-947E-4058-BF03-E21DC2707114}" dt="2022-06-13T14:32:02.723" v="4161" actId="20577"/>
          <ac:spMkLst>
            <pc:docMk/>
            <pc:sldMk cId="1853941749" sldId="623"/>
            <ac:spMk id="83970" creationId="{00000000-0000-0000-0000-000000000000}"/>
          </ac:spMkLst>
        </pc:spChg>
        <pc:spChg chg="del">
          <ac:chgData name="Janik, Michael John" userId="0b8ad1db-7adb-4dec-a258-d0125149f021" providerId="ADAL" clId="{B28D0505-947E-4058-BF03-E21DC2707114}" dt="2022-06-13T14:32:07.869" v="4162" actId="478"/>
          <ac:spMkLst>
            <pc:docMk/>
            <pc:sldMk cId="1853941749" sldId="623"/>
            <ac:spMk id="83971" creationId="{00000000-0000-0000-0000-000000000000}"/>
          </ac:spMkLst>
        </pc:spChg>
        <pc:spChg chg="del">
          <ac:chgData name="Janik, Michael John" userId="0b8ad1db-7adb-4dec-a258-d0125149f021" providerId="ADAL" clId="{B28D0505-947E-4058-BF03-E21DC2707114}" dt="2022-06-13T14:32:07.869" v="4162" actId="478"/>
          <ac:spMkLst>
            <pc:docMk/>
            <pc:sldMk cId="1853941749" sldId="623"/>
            <ac:spMk id="83977" creationId="{00000000-0000-0000-0000-000000000000}"/>
          </ac:spMkLst>
        </pc:spChg>
        <pc:spChg chg="del">
          <ac:chgData name="Janik, Michael John" userId="0b8ad1db-7adb-4dec-a258-d0125149f021" providerId="ADAL" clId="{B28D0505-947E-4058-BF03-E21DC2707114}" dt="2022-06-13T14:32:07.869" v="4162" actId="478"/>
          <ac:spMkLst>
            <pc:docMk/>
            <pc:sldMk cId="1853941749" sldId="623"/>
            <ac:spMk id="83978" creationId="{00000000-0000-0000-0000-000000000000}"/>
          </ac:spMkLst>
        </pc:spChg>
        <pc:spChg chg="del">
          <ac:chgData name="Janik, Michael John" userId="0b8ad1db-7adb-4dec-a258-d0125149f021" providerId="ADAL" clId="{B28D0505-947E-4058-BF03-E21DC2707114}" dt="2022-06-13T14:32:07.869" v="4162" actId="478"/>
          <ac:spMkLst>
            <pc:docMk/>
            <pc:sldMk cId="1853941749" sldId="623"/>
            <ac:spMk id="83980" creationId="{00000000-0000-0000-0000-000000000000}"/>
          </ac:spMkLst>
        </pc:spChg>
        <pc:picChg chg="add mod">
          <ac:chgData name="Janik, Michael John" userId="0b8ad1db-7adb-4dec-a258-d0125149f021" providerId="ADAL" clId="{B28D0505-947E-4058-BF03-E21DC2707114}" dt="2022-06-13T14:37:52.936" v="4166" actId="14100"/>
          <ac:picMkLst>
            <pc:docMk/>
            <pc:sldMk cId="1853941749" sldId="623"/>
            <ac:picMk id="1026" creationId="{BEB1E7A8-43BA-91E1-5085-76F457A44D36}"/>
          </ac:picMkLst>
        </pc:picChg>
        <pc:picChg chg="add mod">
          <ac:chgData name="Janik, Michael John" userId="0b8ad1db-7adb-4dec-a258-d0125149f021" providerId="ADAL" clId="{B28D0505-947E-4058-BF03-E21DC2707114}" dt="2022-06-13T14:43:35.975" v="4744" actId="14100"/>
          <ac:picMkLst>
            <pc:docMk/>
            <pc:sldMk cId="1853941749" sldId="623"/>
            <ac:picMk id="1028" creationId="{9BCAD0B3-B4A8-D6B8-2490-B74B7B75DDFA}"/>
          </ac:picMkLst>
        </pc:picChg>
        <pc:picChg chg="add del">
          <ac:chgData name="Janik, Michael John" userId="0b8ad1db-7adb-4dec-a258-d0125149f021" providerId="ADAL" clId="{B28D0505-947E-4058-BF03-E21DC2707114}" dt="2022-06-13T14:42:56.769" v="4734"/>
          <ac:picMkLst>
            <pc:docMk/>
            <pc:sldMk cId="1853941749" sldId="623"/>
            <ac:picMk id="1030" creationId="{F5C20382-82EF-96FD-9FC1-6ADA89D9CAE7}"/>
          </ac:picMkLst>
        </pc:picChg>
        <pc:picChg chg="add mod">
          <ac:chgData name="Janik, Michael John" userId="0b8ad1db-7adb-4dec-a258-d0125149f021" providerId="ADAL" clId="{B28D0505-947E-4058-BF03-E21DC2707114}" dt="2022-06-13T14:43:29.685" v="4742" actId="1076"/>
          <ac:picMkLst>
            <pc:docMk/>
            <pc:sldMk cId="1853941749" sldId="623"/>
            <ac:picMk id="1032" creationId="{28D95577-6E6F-F50E-EBE7-D642511A2FAC}"/>
          </ac:picMkLst>
        </pc:picChg>
        <pc:picChg chg="del">
          <ac:chgData name="Janik, Michael John" userId="0b8ad1db-7adb-4dec-a258-d0125149f021" providerId="ADAL" clId="{B28D0505-947E-4058-BF03-E21DC2707114}" dt="2022-06-13T14:32:07.869" v="4162" actId="478"/>
          <ac:picMkLst>
            <pc:docMk/>
            <pc:sldMk cId="1853941749" sldId="623"/>
            <ac:picMk id="83972" creationId="{00000000-0000-0000-0000-000000000000}"/>
          </ac:picMkLst>
        </pc:picChg>
        <pc:picChg chg="del">
          <ac:chgData name="Janik, Michael John" userId="0b8ad1db-7adb-4dec-a258-d0125149f021" providerId="ADAL" clId="{B28D0505-947E-4058-BF03-E21DC2707114}" dt="2022-06-13T14:32:07.869" v="4162" actId="478"/>
          <ac:picMkLst>
            <pc:docMk/>
            <pc:sldMk cId="1853941749" sldId="623"/>
            <ac:picMk id="83973" creationId="{00000000-0000-0000-0000-000000000000}"/>
          </ac:picMkLst>
        </pc:picChg>
        <pc:picChg chg="del">
          <ac:chgData name="Janik, Michael John" userId="0b8ad1db-7adb-4dec-a258-d0125149f021" providerId="ADAL" clId="{B28D0505-947E-4058-BF03-E21DC2707114}" dt="2022-06-13T14:32:07.869" v="4162" actId="478"/>
          <ac:picMkLst>
            <pc:docMk/>
            <pc:sldMk cId="1853941749" sldId="623"/>
            <ac:picMk id="83974" creationId="{00000000-0000-0000-0000-000000000000}"/>
          </ac:picMkLst>
        </pc:picChg>
        <pc:picChg chg="del">
          <ac:chgData name="Janik, Michael John" userId="0b8ad1db-7adb-4dec-a258-d0125149f021" providerId="ADAL" clId="{B28D0505-947E-4058-BF03-E21DC2707114}" dt="2022-06-13T14:32:07.869" v="4162" actId="478"/>
          <ac:picMkLst>
            <pc:docMk/>
            <pc:sldMk cId="1853941749" sldId="623"/>
            <ac:picMk id="83975" creationId="{00000000-0000-0000-0000-000000000000}"/>
          </ac:picMkLst>
        </pc:picChg>
        <pc:picChg chg="del">
          <ac:chgData name="Janik, Michael John" userId="0b8ad1db-7adb-4dec-a258-d0125149f021" providerId="ADAL" clId="{B28D0505-947E-4058-BF03-E21DC2707114}" dt="2022-06-13T14:32:07.869" v="4162" actId="478"/>
          <ac:picMkLst>
            <pc:docMk/>
            <pc:sldMk cId="1853941749" sldId="623"/>
            <ac:picMk id="83976" creationId="{00000000-0000-0000-0000-000000000000}"/>
          </ac:picMkLst>
        </pc:picChg>
        <pc:picChg chg="del">
          <ac:chgData name="Janik, Michael John" userId="0b8ad1db-7adb-4dec-a258-d0125149f021" providerId="ADAL" clId="{B28D0505-947E-4058-BF03-E21DC2707114}" dt="2022-06-13T14:32:07.869" v="4162" actId="478"/>
          <ac:picMkLst>
            <pc:docMk/>
            <pc:sldMk cId="1853941749" sldId="623"/>
            <ac:picMk id="83979"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4F3F63C-6FA8-40DE-B1F7-90ACEAFD2375}" type="datetimeFigureOut">
              <a:rPr lang="en-US" smtClean="0"/>
              <a:t>6/13/2022</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76AF59B-588C-4A61-8E44-D93E9D97C722}" type="slidenum">
              <a:rPr lang="en-US" smtClean="0"/>
              <a:t>‹#›</a:t>
            </a:fld>
            <a:endParaRPr lang="en-US"/>
          </a:p>
        </p:txBody>
      </p:sp>
    </p:spTree>
    <p:extLst>
      <p:ext uri="{BB962C8B-B14F-4D97-AF65-F5344CB8AC3E}">
        <p14:creationId xmlns:p14="http://schemas.microsoft.com/office/powerpoint/2010/main" val="83550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xfrm>
            <a:off x="1414463" y="1162050"/>
            <a:ext cx="4181475" cy="3136900"/>
          </a:xfrm>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26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828DF82C-855B-4999-AD4D-D1923756DE28}" type="slidenum">
              <a:rPr lang="en-US" altLang="en-US"/>
              <a:pPr eaLnBrk="1" hangingPunct="1"/>
              <a:t>1</a:t>
            </a:fld>
            <a:endParaRPr lang="en-US" altLang="en-US"/>
          </a:p>
        </p:txBody>
      </p:sp>
    </p:spTree>
    <p:extLst>
      <p:ext uri="{BB962C8B-B14F-4D97-AF65-F5344CB8AC3E}">
        <p14:creationId xmlns:p14="http://schemas.microsoft.com/office/powerpoint/2010/main" val="3149452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3188"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3C5818B8-B844-4CE7-94C4-926535FE17AF}" type="slidenum">
              <a:rPr lang="en-US" altLang="en-US"/>
              <a:pPr eaLnBrk="1" hangingPunct="1"/>
              <a:t>13</a:t>
            </a:fld>
            <a:endParaRPr lang="en-US" altLang="en-US"/>
          </a:p>
        </p:txBody>
      </p:sp>
    </p:spTree>
    <p:extLst>
      <p:ext uri="{BB962C8B-B14F-4D97-AF65-F5344CB8AC3E}">
        <p14:creationId xmlns:p14="http://schemas.microsoft.com/office/powerpoint/2010/main" val="4281274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5236"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F6FC9D08-CE71-497E-8C35-A7C2C034080A}" type="slidenum">
              <a:rPr lang="en-US" altLang="en-US">
                <a:solidFill>
                  <a:srgbClr val="000000"/>
                </a:solidFill>
              </a:rPr>
              <a:pPr eaLnBrk="1" hangingPunct="1"/>
              <a:t>14</a:t>
            </a:fld>
            <a:endParaRPr lang="en-US" altLang="en-US">
              <a:solidFill>
                <a:srgbClr val="000000"/>
              </a:solidFill>
            </a:endParaRPr>
          </a:p>
        </p:txBody>
      </p:sp>
    </p:spTree>
    <p:extLst>
      <p:ext uri="{BB962C8B-B14F-4D97-AF65-F5344CB8AC3E}">
        <p14:creationId xmlns:p14="http://schemas.microsoft.com/office/powerpoint/2010/main" val="2548740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6260"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753119D0-0282-44F6-A602-FFBFF725783B}" type="slidenum">
              <a:rPr lang="en-US" altLang="en-US">
                <a:solidFill>
                  <a:srgbClr val="000000"/>
                </a:solidFill>
              </a:rPr>
              <a:pPr eaLnBrk="1" hangingPunct="1"/>
              <a:t>15</a:t>
            </a:fld>
            <a:endParaRPr lang="en-US" altLang="en-US">
              <a:solidFill>
                <a:srgbClr val="000000"/>
              </a:solidFill>
            </a:endParaRPr>
          </a:p>
        </p:txBody>
      </p:sp>
    </p:spTree>
    <p:extLst>
      <p:ext uri="{BB962C8B-B14F-4D97-AF65-F5344CB8AC3E}">
        <p14:creationId xmlns:p14="http://schemas.microsoft.com/office/powerpoint/2010/main" val="2807518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933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272D4A17-9B2B-4D36-AFC3-AA5DC366009C}" type="slidenum">
              <a:rPr lang="en-US" altLang="en-US">
                <a:solidFill>
                  <a:srgbClr val="000000"/>
                </a:solidFill>
              </a:rPr>
              <a:pPr eaLnBrk="1" hangingPunct="1"/>
              <a:t>17</a:t>
            </a:fld>
            <a:endParaRPr lang="en-US" altLang="en-US">
              <a:solidFill>
                <a:srgbClr val="000000"/>
              </a:solidFill>
            </a:endParaRPr>
          </a:p>
        </p:txBody>
      </p:sp>
    </p:spTree>
    <p:extLst>
      <p:ext uri="{BB962C8B-B14F-4D97-AF65-F5344CB8AC3E}">
        <p14:creationId xmlns:p14="http://schemas.microsoft.com/office/powerpoint/2010/main" val="3844866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02404"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29A01FE2-94EF-4220-9B1E-AC99E59346C4}" type="slidenum">
              <a:rPr lang="en-US" altLang="en-US">
                <a:solidFill>
                  <a:srgbClr val="000000"/>
                </a:solidFill>
              </a:rPr>
              <a:pPr eaLnBrk="1" hangingPunct="1"/>
              <a:t>18</a:t>
            </a:fld>
            <a:endParaRPr lang="en-US" altLang="en-US">
              <a:solidFill>
                <a:srgbClr val="000000"/>
              </a:solidFill>
            </a:endParaRPr>
          </a:p>
        </p:txBody>
      </p:sp>
    </p:spTree>
    <p:extLst>
      <p:ext uri="{BB962C8B-B14F-4D97-AF65-F5344CB8AC3E}">
        <p14:creationId xmlns:p14="http://schemas.microsoft.com/office/powerpoint/2010/main" val="466415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01380"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8F35D20B-49E7-4935-AD1B-F6EE49826290}" type="slidenum">
              <a:rPr lang="en-US" altLang="en-US"/>
              <a:pPr eaLnBrk="1" hangingPunct="1"/>
              <a:t>19</a:t>
            </a:fld>
            <a:endParaRPr lang="en-US" altLang="en-US"/>
          </a:p>
        </p:txBody>
      </p:sp>
    </p:spTree>
    <p:extLst>
      <p:ext uri="{BB962C8B-B14F-4D97-AF65-F5344CB8AC3E}">
        <p14:creationId xmlns:p14="http://schemas.microsoft.com/office/powerpoint/2010/main" val="4025003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03428"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2D427513-B4CC-4CDE-A7B9-5828E5F6D1C9}" type="slidenum">
              <a:rPr lang="en-US" altLang="en-US"/>
              <a:pPr eaLnBrk="1" hangingPunct="1"/>
              <a:t>21</a:t>
            </a:fld>
            <a:endParaRPr lang="en-US" altLang="en-US"/>
          </a:p>
        </p:txBody>
      </p:sp>
    </p:spTree>
    <p:extLst>
      <p:ext uri="{BB962C8B-B14F-4D97-AF65-F5344CB8AC3E}">
        <p14:creationId xmlns:p14="http://schemas.microsoft.com/office/powerpoint/2010/main" val="2643201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E is a function of “n” </a:t>
            </a:r>
            <a:r>
              <a:rPr lang="en-US" dirty="0">
                <a:sym typeface="Wingdings" panose="05000000000000000000" pitchFamily="2" charset="2"/>
              </a:rPr>
              <a:t> introduces idea of quantum numbers, forms a set of solutions with quantized energies (i.e. one atom has infinite number of theoretical orbitals)</a:t>
            </a:r>
          </a:p>
          <a:p>
            <a:pPr algn="ctr"/>
            <a:endParaRPr lang="en-US" dirty="0">
              <a:sym typeface="Wingdings" panose="05000000000000000000" pitchFamily="2" charset="2"/>
            </a:endParaRPr>
          </a:p>
          <a:p>
            <a:pPr algn="ctr"/>
            <a:r>
              <a:rPr lang="en-US" dirty="0">
                <a:sym typeface="Wingdings" panose="05000000000000000000" pitchFamily="2" charset="2"/>
              </a:rPr>
              <a:t>Go to excel plot of E’s vs. L  delta E goes to zero as L increases, thus explaining why quantized energy states seemingly disappear at the classical level</a:t>
            </a:r>
            <a:endParaRPr lang="en-US" dirty="0"/>
          </a:p>
          <a:p>
            <a:endParaRPr lang="en-US" dirty="0"/>
          </a:p>
        </p:txBody>
      </p:sp>
      <p:sp>
        <p:nvSpPr>
          <p:cNvPr id="4" name="Slide Number Placeholder 3"/>
          <p:cNvSpPr>
            <a:spLocks noGrp="1"/>
          </p:cNvSpPr>
          <p:nvPr>
            <p:ph type="sldNum" sz="quarter" idx="10"/>
          </p:nvPr>
        </p:nvSpPr>
        <p:spPr/>
        <p:txBody>
          <a:bodyPr/>
          <a:lstStyle/>
          <a:p>
            <a:fld id="{176AF59B-588C-4A61-8E44-D93E9D97C722}" type="slidenum">
              <a:rPr lang="en-US" smtClean="0"/>
              <a:t>22</a:t>
            </a:fld>
            <a:endParaRPr lang="en-US"/>
          </a:p>
        </p:txBody>
      </p:sp>
    </p:spTree>
    <p:extLst>
      <p:ext uri="{BB962C8B-B14F-4D97-AF65-F5344CB8AC3E}">
        <p14:creationId xmlns:p14="http://schemas.microsoft.com/office/powerpoint/2010/main" val="1089222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0445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2FAAB7D7-3DAC-4BE5-BDF3-28EBD5699878}" type="slidenum">
              <a:rPr lang="en-US" altLang="en-US"/>
              <a:pPr eaLnBrk="1" hangingPunct="1"/>
              <a:t>23</a:t>
            </a:fld>
            <a:endParaRPr lang="en-US" altLang="en-US"/>
          </a:p>
        </p:txBody>
      </p:sp>
    </p:spTree>
    <p:extLst>
      <p:ext uri="{BB962C8B-B14F-4D97-AF65-F5344CB8AC3E}">
        <p14:creationId xmlns:p14="http://schemas.microsoft.com/office/powerpoint/2010/main" val="2143640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E is a function of “n” </a:t>
            </a:r>
            <a:r>
              <a:rPr lang="en-US" dirty="0">
                <a:sym typeface="Wingdings" panose="05000000000000000000" pitchFamily="2" charset="2"/>
              </a:rPr>
              <a:t> introduces idea of quantum numbers, forms a set of solutions with quantized energies (i.e. one atom has infinite number of theoretical orbitals)</a:t>
            </a:r>
          </a:p>
          <a:p>
            <a:pPr algn="ctr"/>
            <a:endParaRPr lang="en-US" dirty="0">
              <a:sym typeface="Wingdings" panose="05000000000000000000" pitchFamily="2" charset="2"/>
            </a:endParaRPr>
          </a:p>
          <a:p>
            <a:pPr algn="ctr"/>
            <a:r>
              <a:rPr lang="en-US" dirty="0">
                <a:sym typeface="Wingdings" panose="05000000000000000000" pitchFamily="2" charset="2"/>
              </a:rPr>
              <a:t>Go to excel plot of E’s vs. L  delta E goes to zero as L increases, thus explaining why quantized energy states seemingly disappear at the classical level</a:t>
            </a:r>
            <a:endParaRPr lang="en-US" dirty="0"/>
          </a:p>
          <a:p>
            <a:endParaRPr lang="en-US" dirty="0"/>
          </a:p>
        </p:txBody>
      </p:sp>
      <p:sp>
        <p:nvSpPr>
          <p:cNvPr id="4" name="Slide Number Placeholder 3"/>
          <p:cNvSpPr>
            <a:spLocks noGrp="1"/>
          </p:cNvSpPr>
          <p:nvPr>
            <p:ph type="sldNum" sz="quarter" idx="10"/>
          </p:nvPr>
        </p:nvSpPr>
        <p:spPr/>
        <p:txBody>
          <a:bodyPr/>
          <a:lstStyle/>
          <a:p>
            <a:fld id="{176AF59B-588C-4A61-8E44-D93E9D97C722}" type="slidenum">
              <a:rPr lang="en-US" smtClean="0"/>
              <a:t>24</a:t>
            </a:fld>
            <a:endParaRPr lang="en-US"/>
          </a:p>
        </p:txBody>
      </p:sp>
    </p:spTree>
    <p:extLst>
      <p:ext uri="{BB962C8B-B14F-4D97-AF65-F5344CB8AC3E}">
        <p14:creationId xmlns:p14="http://schemas.microsoft.com/office/powerpoint/2010/main" val="4247724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807D9D5-A012-5309-AFA6-1760AE78FA5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31863">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DF534E88-261A-4DDB-A13E-F2C17711E2F1}" type="slidenum">
              <a:rPr lang="en-US" altLang="en-US" smtClean="0">
                <a:solidFill>
                  <a:srgbClr val="000000"/>
                </a:solidFill>
              </a:rPr>
              <a:pPr>
                <a:spcBef>
                  <a:spcPct val="0"/>
                </a:spcBef>
              </a:pPr>
              <a:t>2</a:t>
            </a:fld>
            <a:endParaRPr lang="en-US" altLang="en-US">
              <a:solidFill>
                <a:srgbClr val="000000"/>
              </a:solidFill>
            </a:endParaRPr>
          </a:p>
        </p:txBody>
      </p:sp>
      <p:sp>
        <p:nvSpPr>
          <p:cNvPr id="24579" name="Rectangle 2">
            <a:extLst>
              <a:ext uri="{FF2B5EF4-FFF2-40B4-BE49-F238E27FC236}">
                <a16:creationId xmlns:a16="http://schemas.microsoft.com/office/drawing/2014/main" id="{C6DDF95C-C7D7-5231-A4B2-63AFD1773714}"/>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3555303F-8968-25EA-9D8B-C744283611B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E is a function of “n” </a:t>
            </a:r>
            <a:r>
              <a:rPr lang="en-US" dirty="0">
                <a:sym typeface="Wingdings" panose="05000000000000000000" pitchFamily="2" charset="2"/>
              </a:rPr>
              <a:t> introduces idea of quantum numbers, forms a set of solutions with quantized energies (i.e. one atom has infinite number of theoretical orbitals)</a:t>
            </a:r>
          </a:p>
          <a:p>
            <a:pPr algn="ctr"/>
            <a:endParaRPr lang="en-US" dirty="0">
              <a:sym typeface="Wingdings" panose="05000000000000000000" pitchFamily="2" charset="2"/>
            </a:endParaRPr>
          </a:p>
          <a:p>
            <a:pPr algn="ctr"/>
            <a:r>
              <a:rPr lang="en-US" dirty="0">
                <a:sym typeface="Wingdings" panose="05000000000000000000" pitchFamily="2" charset="2"/>
              </a:rPr>
              <a:t>Go to excel plot of E’s vs. L  delta E goes to zero as L increases, thus explaining why quantized energy states seemingly disappear at the classical level</a:t>
            </a:r>
            <a:endParaRPr lang="en-US" dirty="0"/>
          </a:p>
          <a:p>
            <a:endParaRPr lang="en-US" dirty="0"/>
          </a:p>
        </p:txBody>
      </p:sp>
      <p:sp>
        <p:nvSpPr>
          <p:cNvPr id="4" name="Slide Number Placeholder 3"/>
          <p:cNvSpPr>
            <a:spLocks noGrp="1"/>
          </p:cNvSpPr>
          <p:nvPr>
            <p:ph type="sldNum" sz="quarter" idx="10"/>
          </p:nvPr>
        </p:nvSpPr>
        <p:spPr/>
        <p:txBody>
          <a:bodyPr/>
          <a:lstStyle/>
          <a:p>
            <a:fld id="{176AF59B-588C-4A61-8E44-D93E9D97C722}" type="slidenum">
              <a:rPr lang="en-US" smtClean="0"/>
              <a:t>25</a:t>
            </a:fld>
            <a:endParaRPr lang="en-US"/>
          </a:p>
        </p:txBody>
      </p:sp>
    </p:spTree>
    <p:extLst>
      <p:ext uri="{BB962C8B-B14F-4D97-AF65-F5344CB8AC3E}">
        <p14:creationId xmlns:p14="http://schemas.microsoft.com/office/powerpoint/2010/main" val="2274505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05476"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E9D2021E-0CB6-4509-A81A-D30CF67892AD}" type="slidenum">
              <a:rPr lang="en-US" altLang="en-US"/>
              <a:pPr eaLnBrk="1" hangingPunct="1"/>
              <a:t>28</a:t>
            </a:fld>
            <a:endParaRPr lang="en-US" altLang="en-US"/>
          </a:p>
        </p:txBody>
      </p:sp>
    </p:spTree>
    <p:extLst>
      <p:ext uri="{BB962C8B-B14F-4D97-AF65-F5344CB8AC3E}">
        <p14:creationId xmlns:p14="http://schemas.microsoft.com/office/powerpoint/2010/main" val="1872549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08548"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F681CCDF-496A-441C-A073-9023442AD7C5}" type="slidenum">
              <a:rPr lang="en-US" altLang="en-US"/>
              <a:pPr eaLnBrk="1" hangingPunct="1"/>
              <a:t>29</a:t>
            </a:fld>
            <a:endParaRPr lang="en-US" altLang="en-US"/>
          </a:p>
        </p:txBody>
      </p:sp>
    </p:spTree>
    <p:extLst>
      <p:ext uri="{BB962C8B-B14F-4D97-AF65-F5344CB8AC3E}">
        <p14:creationId xmlns:p14="http://schemas.microsoft.com/office/powerpoint/2010/main" val="376589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0957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CCC5CB97-6AB8-408D-A919-A4EC01465FE5}" type="slidenum">
              <a:rPr lang="en-US" altLang="en-US"/>
              <a:pPr eaLnBrk="1" hangingPunct="1"/>
              <a:t>30</a:t>
            </a:fld>
            <a:endParaRPr lang="en-US" altLang="en-US"/>
          </a:p>
        </p:txBody>
      </p:sp>
    </p:spTree>
    <p:extLst>
      <p:ext uri="{BB962C8B-B14F-4D97-AF65-F5344CB8AC3E}">
        <p14:creationId xmlns:p14="http://schemas.microsoft.com/office/powerpoint/2010/main" val="1177539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10596"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9A0CDB57-0806-4C69-AC69-1DFB730D7F29}" type="slidenum">
              <a:rPr lang="en-US" altLang="en-US"/>
              <a:pPr eaLnBrk="1" hangingPunct="1"/>
              <a:t>31</a:t>
            </a:fld>
            <a:endParaRPr lang="en-US" altLang="en-US"/>
          </a:p>
        </p:txBody>
      </p:sp>
    </p:spTree>
    <p:extLst>
      <p:ext uri="{BB962C8B-B14F-4D97-AF65-F5344CB8AC3E}">
        <p14:creationId xmlns:p14="http://schemas.microsoft.com/office/powerpoint/2010/main" val="890798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06500"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9382E6E8-A96A-4F23-9867-7DD6EB81DEB6}" type="slidenum">
              <a:rPr lang="en-US" altLang="en-US"/>
              <a:pPr eaLnBrk="1" hangingPunct="1"/>
              <a:t>32</a:t>
            </a:fld>
            <a:endParaRPr lang="en-US" altLang="en-US"/>
          </a:p>
        </p:txBody>
      </p:sp>
    </p:spTree>
    <p:extLst>
      <p:ext uri="{BB962C8B-B14F-4D97-AF65-F5344CB8AC3E}">
        <p14:creationId xmlns:p14="http://schemas.microsoft.com/office/powerpoint/2010/main" val="3045583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11620"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B916B857-1F82-4550-974B-675F07F80DFF}" type="slidenum">
              <a:rPr lang="en-US" altLang="en-US"/>
              <a:pPr eaLnBrk="1" hangingPunct="1"/>
              <a:t>33</a:t>
            </a:fld>
            <a:endParaRPr lang="en-US" altLang="en-US"/>
          </a:p>
        </p:txBody>
      </p:sp>
    </p:spTree>
    <p:extLst>
      <p:ext uri="{BB962C8B-B14F-4D97-AF65-F5344CB8AC3E}">
        <p14:creationId xmlns:p14="http://schemas.microsoft.com/office/powerpoint/2010/main" val="536065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146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B58F4162-792A-4789-ACCF-70DE0CA3DB46}" type="slidenum">
              <a:rPr lang="en-US" altLang="en-US">
                <a:solidFill>
                  <a:srgbClr val="000000"/>
                </a:solidFill>
              </a:rPr>
              <a:pPr eaLnBrk="1" hangingPunct="1"/>
              <a:t>34</a:t>
            </a:fld>
            <a:endParaRPr lang="en-US" altLang="en-US">
              <a:solidFill>
                <a:srgbClr val="000000"/>
              </a:solidFill>
            </a:endParaRPr>
          </a:p>
        </p:txBody>
      </p:sp>
    </p:spTree>
    <p:extLst>
      <p:ext uri="{BB962C8B-B14F-4D97-AF65-F5344CB8AC3E}">
        <p14:creationId xmlns:p14="http://schemas.microsoft.com/office/powerpoint/2010/main" val="1176178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15716"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39A54F8D-77FF-44B8-8FAF-F8BB707B8AEC}" type="slidenum">
              <a:rPr lang="en-US" altLang="en-US">
                <a:solidFill>
                  <a:srgbClr val="000000"/>
                </a:solidFill>
              </a:rPr>
              <a:pPr eaLnBrk="1" hangingPunct="1"/>
              <a:t>35</a:t>
            </a:fld>
            <a:endParaRPr lang="en-US" altLang="en-US">
              <a:solidFill>
                <a:srgbClr val="000000"/>
              </a:solidFill>
            </a:endParaRPr>
          </a:p>
        </p:txBody>
      </p:sp>
    </p:spTree>
    <p:extLst>
      <p:ext uri="{BB962C8B-B14F-4D97-AF65-F5344CB8AC3E}">
        <p14:creationId xmlns:p14="http://schemas.microsoft.com/office/powerpoint/2010/main" val="3809597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15716"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39A54F8D-77FF-44B8-8FAF-F8BB707B8AEC}" type="slidenum">
              <a:rPr lang="en-US" altLang="en-US">
                <a:solidFill>
                  <a:srgbClr val="000000"/>
                </a:solidFill>
              </a:rPr>
              <a:pPr eaLnBrk="1" hangingPunct="1"/>
              <a:t>36</a:t>
            </a:fld>
            <a:endParaRPr lang="en-US" altLang="en-US">
              <a:solidFill>
                <a:srgbClr val="000000"/>
              </a:solidFill>
            </a:endParaRPr>
          </a:p>
        </p:txBody>
      </p:sp>
    </p:spTree>
    <p:extLst>
      <p:ext uri="{BB962C8B-B14F-4D97-AF65-F5344CB8AC3E}">
        <p14:creationId xmlns:p14="http://schemas.microsoft.com/office/powerpoint/2010/main" val="2543111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3252" name="Slide Number Placeholder 3"/>
          <p:cNvSpPr txBox="1">
            <a:spLocks noGrp="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1" hangingPunct="1"/>
            <a:fld id="{C15E3C70-690B-45D2-93BA-0CA1DBB37F66}" type="slidenum">
              <a:rPr lang="en-US" altLang="en-US" sz="1200"/>
              <a:pPr algn="r" eaLnBrk="1" hangingPunct="1"/>
              <a:t>3</a:t>
            </a:fld>
            <a:endParaRPr lang="en-US" altLang="en-US" sz="1200"/>
          </a:p>
        </p:txBody>
      </p:sp>
    </p:spTree>
    <p:extLst>
      <p:ext uri="{BB962C8B-B14F-4D97-AF65-F5344CB8AC3E}">
        <p14:creationId xmlns:p14="http://schemas.microsoft.com/office/powerpoint/2010/main" val="2901567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15716"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39A54F8D-77FF-44B8-8FAF-F8BB707B8AEC}" type="slidenum">
              <a:rPr lang="en-US" altLang="en-US">
                <a:solidFill>
                  <a:srgbClr val="000000"/>
                </a:solidFill>
              </a:rPr>
              <a:pPr eaLnBrk="1" hangingPunct="1"/>
              <a:t>37</a:t>
            </a:fld>
            <a:endParaRPr lang="en-US" altLang="en-US">
              <a:solidFill>
                <a:srgbClr val="000000"/>
              </a:solidFill>
            </a:endParaRPr>
          </a:p>
        </p:txBody>
      </p:sp>
    </p:spTree>
    <p:extLst>
      <p:ext uri="{BB962C8B-B14F-4D97-AF65-F5344CB8AC3E}">
        <p14:creationId xmlns:p14="http://schemas.microsoft.com/office/powerpoint/2010/main" val="1355713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146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B58F4162-792A-4789-ACCF-70DE0CA3DB46}" type="slidenum">
              <a:rPr lang="en-US" altLang="en-US">
                <a:solidFill>
                  <a:srgbClr val="000000"/>
                </a:solidFill>
              </a:rPr>
              <a:pPr eaLnBrk="1" hangingPunct="1"/>
              <a:t>38</a:t>
            </a:fld>
            <a:endParaRPr lang="en-US" altLang="en-US">
              <a:solidFill>
                <a:srgbClr val="000000"/>
              </a:solidFill>
            </a:endParaRPr>
          </a:p>
        </p:txBody>
      </p:sp>
    </p:spTree>
    <p:extLst>
      <p:ext uri="{BB962C8B-B14F-4D97-AF65-F5344CB8AC3E}">
        <p14:creationId xmlns:p14="http://schemas.microsoft.com/office/powerpoint/2010/main" val="1292384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C1B02B1-CA8D-4CA8-8714-38F09654BC9D}"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2375311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3252" name="Slide Number Placeholder 3"/>
          <p:cNvSpPr txBox="1">
            <a:spLocks noGrp="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1" hangingPunct="1"/>
            <a:fld id="{C15E3C70-690B-45D2-93BA-0CA1DBB37F66}" type="slidenum">
              <a:rPr lang="en-US" altLang="en-US" sz="1200"/>
              <a:pPr algn="r" eaLnBrk="1" hangingPunct="1"/>
              <a:t>4</a:t>
            </a:fld>
            <a:endParaRPr lang="en-US" altLang="en-US" sz="1200"/>
          </a:p>
        </p:txBody>
      </p:sp>
    </p:spTree>
    <p:extLst>
      <p:ext uri="{BB962C8B-B14F-4D97-AF65-F5344CB8AC3E}">
        <p14:creationId xmlns:p14="http://schemas.microsoft.com/office/powerpoint/2010/main" val="3770186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8676" name="Slide Number Placeholder 3"/>
          <p:cNvSpPr txBox="1">
            <a:spLocks noGrp="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1" hangingPunct="1"/>
            <a:fld id="{19429B7B-FBA7-40E8-87B2-D8B15B9ACF8C}" type="slidenum">
              <a:rPr lang="en-US" altLang="en-US" sz="1200"/>
              <a:pPr algn="r" eaLnBrk="1" hangingPunct="1"/>
              <a:t>7</a:t>
            </a:fld>
            <a:endParaRPr lang="en-US" altLang="en-US" sz="1200"/>
          </a:p>
        </p:txBody>
      </p:sp>
    </p:spTree>
    <p:extLst>
      <p:ext uri="{BB962C8B-B14F-4D97-AF65-F5344CB8AC3E}">
        <p14:creationId xmlns:p14="http://schemas.microsoft.com/office/powerpoint/2010/main" val="1147277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CF2D0D94-5799-4337-9E95-AC8506AFA1D1}" type="slidenum">
              <a:rPr lang="en-US" altLang="en-US"/>
              <a:pPr eaLnBrk="1" hangingPunct="1"/>
              <a:t>8</a:t>
            </a:fld>
            <a:endParaRPr lang="en-US" altLang="en-US"/>
          </a:p>
        </p:txBody>
      </p:sp>
    </p:spTree>
    <p:extLst>
      <p:ext uri="{BB962C8B-B14F-4D97-AF65-F5344CB8AC3E}">
        <p14:creationId xmlns:p14="http://schemas.microsoft.com/office/powerpoint/2010/main" val="2043994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D07F08E6-6CB5-411C-A94A-733BB34E50A4}" type="slidenum">
              <a:rPr lang="en-US" altLang="en-US"/>
              <a:pPr eaLnBrk="1" hangingPunct="1"/>
              <a:t>10</a:t>
            </a:fld>
            <a:endParaRPr lang="en-US" altLang="en-US"/>
          </a:p>
        </p:txBody>
      </p:sp>
    </p:spTree>
    <p:extLst>
      <p:ext uri="{BB962C8B-B14F-4D97-AF65-F5344CB8AC3E}">
        <p14:creationId xmlns:p14="http://schemas.microsoft.com/office/powerpoint/2010/main" val="3427636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Einstein’s “light quanta” was not well accepted, though it helped explain experimental phenomena (energy is ejected electron is linearly dependent on incoming freq, amount ejected depended on intensity).  </a:t>
            </a:r>
          </a:p>
          <a:p>
            <a:r>
              <a:rPr lang="en-US" altLang="en-US">
                <a:latin typeface="Arial" panose="020B0604020202020204" pitchFamily="34" charset="0"/>
              </a:rPr>
              <a:t>“Particle” – need to think of the light as containing individual “photons” – entities like particles, not just as a wave varying in amplitude</a:t>
            </a: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B4D8F09D-4A0F-456D-A438-E7D177BC62D0}" type="slidenum">
              <a:rPr lang="en-US" altLang="en-US"/>
              <a:pPr eaLnBrk="1" hangingPunct="1"/>
              <a:t>11</a:t>
            </a:fld>
            <a:endParaRPr lang="en-US" altLang="en-US"/>
          </a:p>
        </p:txBody>
      </p:sp>
    </p:spTree>
    <p:extLst>
      <p:ext uri="{BB962C8B-B14F-4D97-AF65-F5344CB8AC3E}">
        <p14:creationId xmlns:p14="http://schemas.microsoft.com/office/powerpoint/2010/main" val="2173517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421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57066" indent="-291179" eaLnBrk="0" hangingPunct="0">
              <a:defRPr>
                <a:solidFill>
                  <a:schemeClr val="tx1"/>
                </a:solidFill>
                <a:latin typeface="Arial" panose="020B0604020202020204" pitchFamily="34" charset="0"/>
                <a:ea typeface="MS PGothic" panose="020B0600070205080204" pitchFamily="34" charset="-128"/>
              </a:defRPr>
            </a:lvl2pPr>
            <a:lvl3pPr marL="1164717" indent="-232943" eaLnBrk="0" hangingPunct="0">
              <a:defRPr>
                <a:solidFill>
                  <a:schemeClr val="tx1"/>
                </a:solidFill>
                <a:latin typeface="Arial" panose="020B0604020202020204" pitchFamily="34" charset="0"/>
                <a:ea typeface="MS PGothic" panose="020B0600070205080204" pitchFamily="34" charset="-128"/>
              </a:defRPr>
            </a:lvl3pPr>
            <a:lvl4pPr marL="1630604" indent="-232943" eaLnBrk="0" hangingPunct="0">
              <a:defRPr>
                <a:solidFill>
                  <a:schemeClr val="tx1"/>
                </a:solidFill>
                <a:latin typeface="Arial" panose="020B0604020202020204" pitchFamily="34" charset="0"/>
                <a:ea typeface="MS PGothic" panose="020B0600070205080204" pitchFamily="34" charset="-128"/>
              </a:defRPr>
            </a:lvl4pPr>
            <a:lvl5pPr marL="2096491" indent="-232943" eaLnBrk="0" hangingPunct="0">
              <a:defRPr>
                <a:solidFill>
                  <a:schemeClr val="tx1"/>
                </a:solidFill>
                <a:latin typeface="Arial" panose="020B0604020202020204" pitchFamily="34" charset="0"/>
                <a:ea typeface="MS PGothic" panose="020B0600070205080204" pitchFamily="34"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C1880ED7-C6B4-4C19-9FF7-D5C4249489E4}" type="slidenum">
              <a:rPr lang="en-US" altLang="en-US">
                <a:solidFill>
                  <a:srgbClr val="000000"/>
                </a:solidFill>
              </a:rPr>
              <a:pPr eaLnBrk="1" hangingPunct="1"/>
              <a:t>12</a:t>
            </a:fld>
            <a:endParaRPr lang="en-US" altLang="en-US">
              <a:solidFill>
                <a:srgbClr val="000000"/>
              </a:solidFill>
            </a:endParaRPr>
          </a:p>
        </p:txBody>
      </p:sp>
    </p:spTree>
    <p:extLst>
      <p:ext uri="{BB962C8B-B14F-4D97-AF65-F5344CB8AC3E}">
        <p14:creationId xmlns:p14="http://schemas.microsoft.com/office/powerpoint/2010/main" val="2870796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13C73A-FD99-45DA-A9DC-330F24DA51E8}" type="datetimeFigureOut">
              <a:rPr lang="en-US" smtClean="0"/>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905683-CF2F-4D9F-AF79-E3C43FCBB1D7}" type="slidenum">
              <a:rPr lang="en-US" smtClean="0"/>
              <a:t>‹#›</a:t>
            </a:fld>
            <a:endParaRPr lang="en-US"/>
          </a:p>
        </p:txBody>
      </p:sp>
    </p:spTree>
    <p:extLst>
      <p:ext uri="{BB962C8B-B14F-4D97-AF65-F5344CB8AC3E}">
        <p14:creationId xmlns:p14="http://schemas.microsoft.com/office/powerpoint/2010/main" val="3916294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13C73A-FD99-45DA-A9DC-330F24DA51E8}" type="datetimeFigureOut">
              <a:rPr lang="en-US" smtClean="0"/>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905683-CF2F-4D9F-AF79-E3C43FCBB1D7}" type="slidenum">
              <a:rPr lang="en-US" smtClean="0"/>
              <a:t>‹#›</a:t>
            </a:fld>
            <a:endParaRPr lang="en-US"/>
          </a:p>
        </p:txBody>
      </p:sp>
    </p:spTree>
    <p:extLst>
      <p:ext uri="{BB962C8B-B14F-4D97-AF65-F5344CB8AC3E}">
        <p14:creationId xmlns:p14="http://schemas.microsoft.com/office/powerpoint/2010/main" val="216980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13C73A-FD99-45DA-A9DC-330F24DA51E8}" type="datetimeFigureOut">
              <a:rPr lang="en-US" smtClean="0"/>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905683-CF2F-4D9F-AF79-E3C43FCBB1D7}" type="slidenum">
              <a:rPr lang="en-US" smtClean="0"/>
              <a:t>‹#›</a:t>
            </a:fld>
            <a:endParaRPr lang="en-US"/>
          </a:p>
        </p:txBody>
      </p:sp>
    </p:spTree>
    <p:extLst>
      <p:ext uri="{BB962C8B-B14F-4D97-AF65-F5344CB8AC3E}">
        <p14:creationId xmlns:p14="http://schemas.microsoft.com/office/powerpoint/2010/main" val="4255519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Arial" charset="0"/>
                <a:ea typeface="ＭＳ Ｐゴシック" pitchFamily="34" charset="-128"/>
              </a:defRPr>
            </a:lvl1pPr>
          </a:lstStyle>
          <a:p>
            <a:pPr>
              <a:defRPr/>
            </a:pPr>
            <a:endParaRPr lang="en-US"/>
          </a:p>
        </p:txBody>
      </p:sp>
      <p:sp>
        <p:nvSpPr>
          <p:cNvPr id="5" name="Footer Placeholder 4"/>
          <p:cNvSpPr>
            <a:spLocks noGrp="1"/>
          </p:cNvSpPr>
          <p:nvPr>
            <p:ph type="ftr" sz="quarter" idx="11"/>
          </p:nvPr>
        </p:nvSpPr>
        <p:spPr/>
        <p:txBody>
          <a:bodyPr/>
          <a:lstStyle>
            <a:lvl1pPr>
              <a:defRPr>
                <a:latin typeface="Arial" charset="0"/>
                <a:ea typeface="ＭＳ Ｐゴシック" pitchFamily="34" charset="-128"/>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atin typeface="Arial" panose="020B0604020202020204" pitchFamily="34" charset="0"/>
              </a:defRPr>
            </a:lvl1pPr>
          </a:lstStyle>
          <a:p>
            <a:pPr>
              <a:defRPr/>
            </a:pPr>
            <a:fld id="{E7928A6A-1A81-4430-939C-FDD13B0FAF6B}" type="slidenum">
              <a:rPr lang="en-US" altLang="en-US"/>
              <a:pPr>
                <a:defRPr/>
              </a:pPr>
              <a:t>‹#›</a:t>
            </a:fld>
            <a:endParaRPr lang="en-US" altLang="en-US"/>
          </a:p>
        </p:txBody>
      </p:sp>
    </p:spTree>
    <p:extLst>
      <p:ext uri="{BB962C8B-B14F-4D97-AF65-F5344CB8AC3E}">
        <p14:creationId xmlns:p14="http://schemas.microsoft.com/office/powerpoint/2010/main" val="1690297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charset="0"/>
                <a:ea typeface="ＭＳ Ｐゴシック" pitchFamily="34" charset="-128"/>
              </a:defRPr>
            </a:lvl1pPr>
          </a:lstStyle>
          <a:p>
            <a:pPr>
              <a:defRPr/>
            </a:pPr>
            <a:endParaRPr lang="en-US"/>
          </a:p>
        </p:txBody>
      </p:sp>
      <p:sp>
        <p:nvSpPr>
          <p:cNvPr id="5" name="Footer Placeholder 4"/>
          <p:cNvSpPr>
            <a:spLocks noGrp="1"/>
          </p:cNvSpPr>
          <p:nvPr>
            <p:ph type="ftr" sz="quarter" idx="11"/>
          </p:nvPr>
        </p:nvSpPr>
        <p:spPr/>
        <p:txBody>
          <a:bodyPr/>
          <a:lstStyle>
            <a:lvl1pPr>
              <a:defRPr>
                <a:latin typeface="Arial" charset="0"/>
                <a:ea typeface="ＭＳ Ｐゴシック" pitchFamily="34" charset="-128"/>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atin typeface="Arial" panose="020B0604020202020204" pitchFamily="34" charset="0"/>
              </a:defRPr>
            </a:lvl1pPr>
          </a:lstStyle>
          <a:p>
            <a:pPr>
              <a:defRPr/>
            </a:pPr>
            <a:fld id="{34AEBFE3-C729-46C2-96D9-6547ABEA3DF4}" type="slidenum">
              <a:rPr lang="en-US" altLang="en-US"/>
              <a:pPr>
                <a:defRPr/>
              </a:pPr>
              <a:t>‹#›</a:t>
            </a:fld>
            <a:endParaRPr lang="en-US" altLang="en-US"/>
          </a:p>
        </p:txBody>
      </p:sp>
    </p:spTree>
    <p:extLst>
      <p:ext uri="{BB962C8B-B14F-4D97-AF65-F5344CB8AC3E}">
        <p14:creationId xmlns:p14="http://schemas.microsoft.com/office/powerpoint/2010/main" val="2842197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charset="0"/>
                <a:ea typeface="ＭＳ Ｐゴシック" pitchFamily="34" charset="-128"/>
              </a:defRPr>
            </a:lvl1pPr>
          </a:lstStyle>
          <a:p>
            <a:pPr>
              <a:defRPr/>
            </a:pPr>
            <a:endParaRPr lang="en-US"/>
          </a:p>
        </p:txBody>
      </p:sp>
      <p:sp>
        <p:nvSpPr>
          <p:cNvPr id="5" name="Footer Placeholder 4"/>
          <p:cNvSpPr>
            <a:spLocks noGrp="1"/>
          </p:cNvSpPr>
          <p:nvPr>
            <p:ph type="ftr" sz="quarter" idx="11"/>
          </p:nvPr>
        </p:nvSpPr>
        <p:spPr/>
        <p:txBody>
          <a:bodyPr/>
          <a:lstStyle>
            <a:lvl1pPr>
              <a:defRPr>
                <a:latin typeface="Arial" charset="0"/>
                <a:ea typeface="ＭＳ Ｐゴシック" pitchFamily="34" charset="-128"/>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atin typeface="Arial" panose="020B0604020202020204" pitchFamily="34" charset="0"/>
              </a:defRPr>
            </a:lvl1pPr>
          </a:lstStyle>
          <a:p>
            <a:pPr>
              <a:defRPr/>
            </a:pPr>
            <a:fld id="{556E05C2-F620-4862-824B-943F704DD0AD}" type="slidenum">
              <a:rPr lang="en-US" altLang="en-US"/>
              <a:pPr>
                <a:defRPr/>
              </a:pPr>
              <a:t>‹#›</a:t>
            </a:fld>
            <a:endParaRPr lang="en-US" altLang="en-US"/>
          </a:p>
        </p:txBody>
      </p:sp>
    </p:spTree>
    <p:extLst>
      <p:ext uri="{BB962C8B-B14F-4D97-AF65-F5344CB8AC3E}">
        <p14:creationId xmlns:p14="http://schemas.microsoft.com/office/powerpoint/2010/main" val="2770123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charset="0"/>
                <a:ea typeface="ＭＳ Ｐゴシック" pitchFamily="34" charset="-128"/>
              </a:defRPr>
            </a:lvl1pPr>
          </a:lstStyle>
          <a:p>
            <a:pPr>
              <a:defRPr/>
            </a:pPr>
            <a:endParaRPr lang="en-US"/>
          </a:p>
        </p:txBody>
      </p:sp>
      <p:sp>
        <p:nvSpPr>
          <p:cNvPr id="6" name="Footer Placeholder 5"/>
          <p:cNvSpPr>
            <a:spLocks noGrp="1"/>
          </p:cNvSpPr>
          <p:nvPr>
            <p:ph type="ftr" sz="quarter" idx="11"/>
          </p:nvPr>
        </p:nvSpPr>
        <p:spPr/>
        <p:txBody>
          <a:bodyPr/>
          <a:lstStyle>
            <a:lvl1pPr>
              <a:defRPr>
                <a:latin typeface="Arial" charset="0"/>
                <a:ea typeface="ＭＳ Ｐゴシック" pitchFamily="34" charset="-128"/>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atin typeface="Arial" panose="020B0604020202020204" pitchFamily="34" charset="0"/>
              </a:defRPr>
            </a:lvl1pPr>
          </a:lstStyle>
          <a:p>
            <a:pPr>
              <a:defRPr/>
            </a:pPr>
            <a:fld id="{445F4C8A-AE10-4342-B12E-78C0C4026D97}" type="slidenum">
              <a:rPr lang="en-US" altLang="en-US"/>
              <a:pPr>
                <a:defRPr/>
              </a:pPr>
              <a:t>‹#›</a:t>
            </a:fld>
            <a:endParaRPr lang="en-US" altLang="en-US"/>
          </a:p>
        </p:txBody>
      </p:sp>
    </p:spTree>
    <p:extLst>
      <p:ext uri="{BB962C8B-B14F-4D97-AF65-F5344CB8AC3E}">
        <p14:creationId xmlns:p14="http://schemas.microsoft.com/office/powerpoint/2010/main" val="30523870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charset="0"/>
                <a:ea typeface="ＭＳ Ｐゴシック" pitchFamily="34" charset="-128"/>
              </a:defRPr>
            </a:lvl1pPr>
          </a:lstStyle>
          <a:p>
            <a:pPr>
              <a:defRPr/>
            </a:pPr>
            <a:endParaRPr lang="en-US"/>
          </a:p>
        </p:txBody>
      </p:sp>
      <p:sp>
        <p:nvSpPr>
          <p:cNvPr id="8" name="Footer Placeholder 7"/>
          <p:cNvSpPr>
            <a:spLocks noGrp="1"/>
          </p:cNvSpPr>
          <p:nvPr>
            <p:ph type="ftr" sz="quarter" idx="11"/>
          </p:nvPr>
        </p:nvSpPr>
        <p:spPr/>
        <p:txBody>
          <a:bodyPr/>
          <a:lstStyle>
            <a:lvl1pPr>
              <a:defRPr>
                <a:latin typeface="Arial" charset="0"/>
                <a:ea typeface="ＭＳ Ｐゴシック" pitchFamily="34" charset="-128"/>
              </a:defRPr>
            </a:lvl1pPr>
          </a:lstStyle>
          <a:p>
            <a:pPr>
              <a:defRPr/>
            </a:pPr>
            <a:endParaRPr lang="en-US"/>
          </a:p>
        </p:txBody>
      </p:sp>
      <p:sp>
        <p:nvSpPr>
          <p:cNvPr id="9" name="Slide Number Placeholder 8"/>
          <p:cNvSpPr>
            <a:spLocks noGrp="1"/>
          </p:cNvSpPr>
          <p:nvPr>
            <p:ph type="sldNum" sz="quarter" idx="12"/>
          </p:nvPr>
        </p:nvSpPr>
        <p:spPr/>
        <p:txBody>
          <a:bodyPr/>
          <a:lstStyle>
            <a:lvl1pPr>
              <a:defRPr smtClean="0">
                <a:latin typeface="Arial" panose="020B0604020202020204" pitchFamily="34" charset="0"/>
              </a:defRPr>
            </a:lvl1pPr>
          </a:lstStyle>
          <a:p>
            <a:pPr>
              <a:defRPr/>
            </a:pPr>
            <a:fld id="{60F4273E-48FE-41AF-A68B-5C5ED39B7693}" type="slidenum">
              <a:rPr lang="en-US" altLang="en-US"/>
              <a:pPr>
                <a:defRPr/>
              </a:pPr>
              <a:t>‹#›</a:t>
            </a:fld>
            <a:endParaRPr lang="en-US" altLang="en-US"/>
          </a:p>
        </p:txBody>
      </p:sp>
    </p:spTree>
    <p:extLst>
      <p:ext uri="{BB962C8B-B14F-4D97-AF65-F5344CB8AC3E}">
        <p14:creationId xmlns:p14="http://schemas.microsoft.com/office/powerpoint/2010/main" val="2065201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charset="0"/>
                <a:ea typeface="ＭＳ Ｐゴシック" pitchFamily="34" charset="-128"/>
              </a:defRPr>
            </a:lvl1pPr>
          </a:lstStyle>
          <a:p>
            <a:pPr>
              <a:defRPr/>
            </a:pPr>
            <a:endParaRPr lang="en-US"/>
          </a:p>
        </p:txBody>
      </p:sp>
      <p:sp>
        <p:nvSpPr>
          <p:cNvPr id="4" name="Footer Placeholder 3"/>
          <p:cNvSpPr>
            <a:spLocks noGrp="1"/>
          </p:cNvSpPr>
          <p:nvPr>
            <p:ph type="ftr" sz="quarter" idx="11"/>
          </p:nvPr>
        </p:nvSpPr>
        <p:spPr/>
        <p:txBody>
          <a:bodyPr/>
          <a:lstStyle>
            <a:lvl1pPr>
              <a:defRPr>
                <a:latin typeface="Arial" charset="0"/>
                <a:ea typeface="ＭＳ Ｐゴシック" pitchFamily="34" charset="-128"/>
              </a:defRPr>
            </a:lvl1pPr>
          </a:lstStyle>
          <a:p>
            <a:pPr>
              <a:defRPr/>
            </a:pPr>
            <a:endParaRPr lang="en-US"/>
          </a:p>
        </p:txBody>
      </p:sp>
      <p:sp>
        <p:nvSpPr>
          <p:cNvPr id="5" name="Slide Number Placeholder 4"/>
          <p:cNvSpPr>
            <a:spLocks noGrp="1"/>
          </p:cNvSpPr>
          <p:nvPr>
            <p:ph type="sldNum" sz="quarter" idx="12"/>
          </p:nvPr>
        </p:nvSpPr>
        <p:spPr/>
        <p:txBody>
          <a:bodyPr/>
          <a:lstStyle>
            <a:lvl1pPr>
              <a:defRPr smtClean="0">
                <a:latin typeface="Arial" panose="020B0604020202020204" pitchFamily="34" charset="0"/>
              </a:defRPr>
            </a:lvl1pPr>
          </a:lstStyle>
          <a:p>
            <a:pPr>
              <a:defRPr/>
            </a:pPr>
            <a:fld id="{FA94FB62-58D2-48F6-96CF-3FD4B15C320E}" type="slidenum">
              <a:rPr lang="en-US" altLang="en-US"/>
              <a:pPr>
                <a:defRPr/>
              </a:pPr>
              <a:t>‹#›</a:t>
            </a:fld>
            <a:endParaRPr lang="en-US" altLang="en-US"/>
          </a:p>
        </p:txBody>
      </p:sp>
    </p:spTree>
    <p:extLst>
      <p:ext uri="{BB962C8B-B14F-4D97-AF65-F5344CB8AC3E}">
        <p14:creationId xmlns:p14="http://schemas.microsoft.com/office/powerpoint/2010/main" val="4140602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charset="0"/>
                <a:ea typeface="ＭＳ Ｐゴシック" pitchFamily="34" charset="-128"/>
              </a:defRPr>
            </a:lvl1pPr>
          </a:lstStyle>
          <a:p>
            <a:pPr>
              <a:defRPr/>
            </a:pPr>
            <a:endParaRPr lang="en-US"/>
          </a:p>
        </p:txBody>
      </p:sp>
      <p:sp>
        <p:nvSpPr>
          <p:cNvPr id="3" name="Footer Placeholder 2"/>
          <p:cNvSpPr>
            <a:spLocks noGrp="1"/>
          </p:cNvSpPr>
          <p:nvPr>
            <p:ph type="ftr" sz="quarter" idx="11"/>
          </p:nvPr>
        </p:nvSpPr>
        <p:spPr/>
        <p:txBody>
          <a:bodyPr/>
          <a:lstStyle>
            <a:lvl1pPr>
              <a:defRPr>
                <a:latin typeface="Arial" charset="0"/>
                <a:ea typeface="ＭＳ Ｐゴシック" pitchFamily="34" charset="-128"/>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atin typeface="Arial" panose="020B0604020202020204" pitchFamily="34" charset="0"/>
              </a:defRPr>
            </a:lvl1pPr>
          </a:lstStyle>
          <a:p>
            <a:pPr>
              <a:defRPr/>
            </a:pPr>
            <a:fld id="{BB2550C0-F43C-4F61-AA77-9285262F1600}" type="slidenum">
              <a:rPr lang="en-US" altLang="en-US"/>
              <a:pPr>
                <a:defRPr/>
              </a:pPr>
              <a:t>‹#›</a:t>
            </a:fld>
            <a:endParaRPr lang="en-US" altLang="en-US"/>
          </a:p>
        </p:txBody>
      </p:sp>
    </p:spTree>
    <p:extLst>
      <p:ext uri="{BB962C8B-B14F-4D97-AF65-F5344CB8AC3E}">
        <p14:creationId xmlns:p14="http://schemas.microsoft.com/office/powerpoint/2010/main" val="16265935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charset="0"/>
                <a:ea typeface="ＭＳ Ｐゴシック" pitchFamily="34" charset="-128"/>
              </a:defRPr>
            </a:lvl1pPr>
          </a:lstStyle>
          <a:p>
            <a:pPr>
              <a:defRPr/>
            </a:pPr>
            <a:endParaRPr lang="en-US"/>
          </a:p>
        </p:txBody>
      </p:sp>
      <p:sp>
        <p:nvSpPr>
          <p:cNvPr id="6" name="Footer Placeholder 5"/>
          <p:cNvSpPr>
            <a:spLocks noGrp="1"/>
          </p:cNvSpPr>
          <p:nvPr>
            <p:ph type="ftr" sz="quarter" idx="11"/>
          </p:nvPr>
        </p:nvSpPr>
        <p:spPr/>
        <p:txBody>
          <a:bodyPr/>
          <a:lstStyle>
            <a:lvl1pPr>
              <a:defRPr>
                <a:latin typeface="Arial" charset="0"/>
                <a:ea typeface="ＭＳ Ｐゴシック" pitchFamily="34" charset="-128"/>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atin typeface="Arial" panose="020B0604020202020204" pitchFamily="34" charset="0"/>
              </a:defRPr>
            </a:lvl1pPr>
          </a:lstStyle>
          <a:p>
            <a:pPr>
              <a:defRPr/>
            </a:pPr>
            <a:fld id="{0D960472-6319-4505-BCB2-B01D577840BB}" type="slidenum">
              <a:rPr lang="en-US" altLang="en-US"/>
              <a:pPr>
                <a:defRPr/>
              </a:pPr>
              <a:t>‹#›</a:t>
            </a:fld>
            <a:endParaRPr lang="en-US" altLang="en-US"/>
          </a:p>
        </p:txBody>
      </p:sp>
    </p:spTree>
    <p:extLst>
      <p:ext uri="{BB962C8B-B14F-4D97-AF65-F5344CB8AC3E}">
        <p14:creationId xmlns:p14="http://schemas.microsoft.com/office/powerpoint/2010/main" val="2596314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13C73A-FD99-45DA-A9DC-330F24DA51E8}" type="datetimeFigureOut">
              <a:rPr lang="en-US" smtClean="0"/>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905683-CF2F-4D9F-AF79-E3C43FCBB1D7}" type="slidenum">
              <a:rPr lang="en-US" smtClean="0"/>
              <a:t>‹#›</a:t>
            </a:fld>
            <a:endParaRPr lang="en-US"/>
          </a:p>
        </p:txBody>
      </p:sp>
    </p:spTree>
    <p:extLst>
      <p:ext uri="{BB962C8B-B14F-4D97-AF65-F5344CB8AC3E}">
        <p14:creationId xmlns:p14="http://schemas.microsoft.com/office/powerpoint/2010/main" val="13967004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charset="0"/>
                <a:ea typeface="ＭＳ Ｐゴシック" pitchFamily="34" charset="-128"/>
              </a:defRPr>
            </a:lvl1pPr>
          </a:lstStyle>
          <a:p>
            <a:pPr>
              <a:defRPr/>
            </a:pPr>
            <a:endParaRPr lang="en-US"/>
          </a:p>
        </p:txBody>
      </p:sp>
      <p:sp>
        <p:nvSpPr>
          <p:cNvPr id="6" name="Footer Placeholder 5"/>
          <p:cNvSpPr>
            <a:spLocks noGrp="1"/>
          </p:cNvSpPr>
          <p:nvPr>
            <p:ph type="ftr" sz="quarter" idx="11"/>
          </p:nvPr>
        </p:nvSpPr>
        <p:spPr/>
        <p:txBody>
          <a:bodyPr/>
          <a:lstStyle>
            <a:lvl1pPr>
              <a:defRPr>
                <a:latin typeface="Arial" charset="0"/>
                <a:ea typeface="ＭＳ Ｐゴシック" pitchFamily="34" charset="-128"/>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atin typeface="Arial" panose="020B0604020202020204" pitchFamily="34" charset="0"/>
              </a:defRPr>
            </a:lvl1pPr>
          </a:lstStyle>
          <a:p>
            <a:pPr>
              <a:defRPr/>
            </a:pPr>
            <a:fld id="{8395F8DD-96A9-4892-AFB7-BC2F47AC5225}" type="slidenum">
              <a:rPr lang="en-US" altLang="en-US"/>
              <a:pPr>
                <a:defRPr/>
              </a:pPr>
              <a:t>‹#›</a:t>
            </a:fld>
            <a:endParaRPr lang="en-US" altLang="en-US"/>
          </a:p>
        </p:txBody>
      </p:sp>
    </p:spTree>
    <p:extLst>
      <p:ext uri="{BB962C8B-B14F-4D97-AF65-F5344CB8AC3E}">
        <p14:creationId xmlns:p14="http://schemas.microsoft.com/office/powerpoint/2010/main" val="31337060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charset="0"/>
                <a:ea typeface="ＭＳ Ｐゴシック" pitchFamily="34" charset="-128"/>
              </a:defRPr>
            </a:lvl1pPr>
          </a:lstStyle>
          <a:p>
            <a:pPr>
              <a:defRPr/>
            </a:pPr>
            <a:endParaRPr lang="en-US"/>
          </a:p>
        </p:txBody>
      </p:sp>
      <p:sp>
        <p:nvSpPr>
          <p:cNvPr id="5" name="Footer Placeholder 4"/>
          <p:cNvSpPr>
            <a:spLocks noGrp="1"/>
          </p:cNvSpPr>
          <p:nvPr>
            <p:ph type="ftr" sz="quarter" idx="11"/>
          </p:nvPr>
        </p:nvSpPr>
        <p:spPr/>
        <p:txBody>
          <a:bodyPr/>
          <a:lstStyle>
            <a:lvl1pPr>
              <a:defRPr>
                <a:latin typeface="Arial" charset="0"/>
                <a:ea typeface="ＭＳ Ｐゴシック" pitchFamily="34" charset="-128"/>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atin typeface="Arial" panose="020B0604020202020204" pitchFamily="34" charset="0"/>
              </a:defRPr>
            </a:lvl1pPr>
          </a:lstStyle>
          <a:p>
            <a:pPr>
              <a:defRPr/>
            </a:pPr>
            <a:fld id="{2DEDFC48-C3F2-4191-9580-4595655575C3}" type="slidenum">
              <a:rPr lang="en-US" altLang="en-US"/>
              <a:pPr>
                <a:defRPr/>
              </a:pPr>
              <a:t>‹#›</a:t>
            </a:fld>
            <a:endParaRPr lang="en-US" altLang="en-US"/>
          </a:p>
        </p:txBody>
      </p:sp>
    </p:spTree>
    <p:extLst>
      <p:ext uri="{BB962C8B-B14F-4D97-AF65-F5344CB8AC3E}">
        <p14:creationId xmlns:p14="http://schemas.microsoft.com/office/powerpoint/2010/main" val="3748211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charset="0"/>
                <a:ea typeface="ＭＳ Ｐゴシック" pitchFamily="34" charset="-128"/>
              </a:defRPr>
            </a:lvl1pPr>
          </a:lstStyle>
          <a:p>
            <a:pPr>
              <a:defRPr/>
            </a:pPr>
            <a:endParaRPr lang="en-US"/>
          </a:p>
        </p:txBody>
      </p:sp>
      <p:sp>
        <p:nvSpPr>
          <p:cNvPr id="5" name="Footer Placeholder 4"/>
          <p:cNvSpPr>
            <a:spLocks noGrp="1"/>
          </p:cNvSpPr>
          <p:nvPr>
            <p:ph type="ftr" sz="quarter" idx="11"/>
          </p:nvPr>
        </p:nvSpPr>
        <p:spPr/>
        <p:txBody>
          <a:bodyPr/>
          <a:lstStyle>
            <a:lvl1pPr>
              <a:defRPr>
                <a:latin typeface="Arial" charset="0"/>
                <a:ea typeface="ＭＳ Ｐゴシック" pitchFamily="34" charset="-128"/>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atin typeface="Arial" panose="020B0604020202020204" pitchFamily="34" charset="0"/>
              </a:defRPr>
            </a:lvl1pPr>
          </a:lstStyle>
          <a:p>
            <a:pPr>
              <a:defRPr/>
            </a:pPr>
            <a:fld id="{0AA76771-6C61-4549-9287-7E6655163592}" type="slidenum">
              <a:rPr lang="en-US" altLang="en-US"/>
              <a:pPr>
                <a:defRPr/>
              </a:pPr>
              <a:t>‹#›</a:t>
            </a:fld>
            <a:endParaRPr lang="en-US" altLang="en-US"/>
          </a:p>
        </p:txBody>
      </p:sp>
    </p:spTree>
    <p:extLst>
      <p:ext uri="{BB962C8B-B14F-4D97-AF65-F5344CB8AC3E}">
        <p14:creationId xmlns:p14="http://schemas.microsoft.com/office/powerpoint/2010/main" val="12691843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Date Placeholder 3"/>
          <p:cNvSpPr>
            <a:spLocks noGrp="1"/>
          </p:cNvSpPr>
          <p:nvPr>
            <p:ph type="dt" sz="half" idx="10"/>
          </p:nvPr>
        </p:nvSpPr>
        <p:spPr/>
        <p:txBody>
          <a:bodyPr/>
          <a:lstStyle>
            <a:lvl1pPr>
              <a:defRPr>
                <a:latin typeface="Arial" charset="0"/>
                <a:ea typeface="ＭＳ Ｐゴシック" pitchFamily="34" charset="-128"/>
              </a:defRPr>
            </a:lvl1pPr>
          </a:lstStyle>
          <a:p>
            <a:pPr>
              <a:defRPr/>
            </a:pPr>
            <a:endParaRPr lang="en-US"/>
          </a:p>
        </p:txBody>
      </p:sp>
      <p:sp>
        <p:nvSpPr>
          <p:cNvPr id="5" name="Footer Placeholder 4"/>
          <p:cNvSpPr>
            <a:spLocks noGrp="1"/>
          </p:cNvSpPr>
          <p:nvPr>
            <p:ph type="ftr" sz="quarter" idx="11"/>
          </p:nvPr>
        </p:nvSpPr>
        <p:spPr/>
        <p:txBody>
          <a:bodyPr/>
          <a:lstStyle>
            <a:lvl1pPr>
              <a:defRPr>
                <a:latin typeface="Arial" charset="0"/>
                <a:ea typeface="ＭＳ Ｐゴシック" pitchFamily="34" charset="-128"/>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atin typeface="Arial" panose="020B0604020202020204" pitchFamily="34" charset="0"/>
              </a:defRPr>
            </a:lvl1pPr>
          </a:lstStyle>
          <a:p>
            <a:pPr>
              <a:defRPr/>
            </a:pPr>
            <a:fld id="{87275A00-3719-421C-82CE-F01E7BDC5023}" type="slidenum">
              <a:rPr lang="en-US" altLang="en-US"/>
              <a:pPr>
                <a:defRPr/>
              </a:pPr>
              <a:t>‹#›</a:t>
            </a:fld>
            <a:endParaRPr lang="en-US" altLang="en-US"/>
          </a:p>
        </p:txBody>
      </p:sp>
    </p:spTree>
    <p:extLst>
      <p:ext uri="{BB962C8B-B14F-4D97-AF65-F5344CB8AC3E}">
        <p14:creationId xmlns:p14="http://schemas.microsoft.com/office/powerpoint/2010/main" val="18708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F88CD21-1F4E-42DE-856F-9F1915B5EEA1}" type="slidenum">
              <a:rPr lang="en-US" altLang="en-US"/>
              <a:pPr/>
              <a:t>‹#›</a:t>
            </a:fld>
            <a:endParaRPr lang="en-US" altLang="en-US"/>
          </a:p>
        </p:txBody>
      </p:sp>
    </p:spTree>
    <p:extLst>
      <p:ext uri="{BB962C8B-B14F-4D97-AF65-F5344CB8AC3E}">
        <p14:creationId xmlns:p14="http://schemas.microsoft.com/office/powerpoint/2010/main" val="1595395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F339C62-1683-49DC-BCD1-1B874A9A3B60}" type="slidenum">
              <a:rPr lang="en-US" altLang="en-US"/>
              <a:pPr/>
              <a:t>‹#›</a:t>
            </a:fld>
            <a:endParaRPr lang="en-US" altLang="en-US"/>
          </a:p>
        </p:txBody>
      </p:sp>
    </p:spTree>
    <p:extLst>
      <p:ext uri="{BB962C8B-B14F-4D97-AF65-F5344CB8AC3E}">
        <p14:creationId xmlns:p14="http://schemas.microsoft.com/office/powerpoint/2010/main" val="41185173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0F7F5CD7-357B-47CC-BBC9-1BC2BFD62CCD}" type="slidenum">
              <a:rPr lang="en-US" altLang="en-US"/>
              <a:pPr/>
              <a:t>‹#›</a:t>
            </a:fld>
            <a:endParaRPr lang="en-US" altLang="en-US"/>
          </a:p>
        </p:txBody>
      </p:sp>
    </p:spTree>
    <p:extLst>
      <p:ext uri="{BB962C8B-B14F-4D97-AF65-F5344CB8AC3E}">
        <p14:creationId xmlns:p14="http://schemas.microsoft.com/office/powerpoint/2010/main" val="40825602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528181A2-F33D-472E-8599-E0D061A4107A}" type="slidenum">
              <a:rPr lang="en-US" altLang="en-US"/>
              <a:pPr/>
              <a:t>‹#›</a:t>
            </a:fld>
            <a:endParaRPr lang="en-US" altLang="en-US"/>
          </a:p>
        </p:txBody>
      </p:sp>
    </p:spTree>
    <p:extLst>
      <p:ext uri="{BB962C8B-B14F-4D97-AF65-F5344CB8AC3E}">
        <p14:creationId xmlns:p14="http://schemas.microsoft.com/office/powerpoint/2010/main" val="39109837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4E640811-C4AC-416E-BAEA-ACD2AD50194A}" type="slidenum">
              <a:rPr lang="en-US" altLang="en-US"/>
              <a:pPr/>
              <a:t>‹#›</a:t>
            </a:fld>
            <a:endParaRPr lang="en-US" altLang="en-US"/>
          </a:p>
        </p:txBody>
      </p:sp>
    </p:spTree>
    <p:extLst>
      <p:ext uri="{BB962C8B-B14F-4D97-AF65-F5344CB8AC3E}">
        <p14:creationId xmlns:p14="http://schemas.microsoft.com/office/powerpoint/2010/main" val="26617311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1E59F41D-838C-4D7F-96B9-9F059C168E1B}" type="slidenum">
              <a:rPr lang="en-US" altLang="en-US"/>
              <a:pPr/>
              <a:t>‹#›</a:t>
            </a:fld>
            <a:endParaRPr lang="en-US" altLang="en-US"/>
          </a:p>
        </p:txBody>
      </p:sp>
    </p:spTree>
    <p:extLst>
      <p:ext uri="{BB962C8B-B14F-4D97-AF65-F5344CB8AC3E}">
        <p14:creationId xmlns:p14="http://schemas.microsoft.com/office/powerpoint/2010/main" val="1773649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13C73A-FD99-45DA-A9DC-330F24DA51E8}" type="datetimeFigureOut">
              <a:rPr lang="en-US" smtClean="0"/>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905683-CF2F-4D9F-AF79-E3C43FCBB1D7}" type="slidenum">
              <a:rPr lang="en-US" smtClean="0"/>
              <a:t>‹#›</a:t>
            </a:fld>
            <a:endParaRPr lang="en-US"/>
          </a:p>
        </p:txBody>
      </p:sp>
    </p:spTree>
    <p:extLst>
      <p:ext uri="{BB962C8B-B14F-4D97-AF65-F5344CB8AC3E}">
        <p14:creationId xmlns:p14="http://schemas.microsoft.com/office/powerpoint/2010/main" val="40547599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8D501B89-1A64-4D69-A5D5-9EFB1B376006}" type="slidenum">
              <a:rPr lang="en-US" altLang="en-US"/>
              <a:pPr/>
              <a:t>‹#›</a:t>
            </a:fld>
            <a:endParaRPr lang="en-US" altLang="en-US"/>
          </a:p>
        </p:txBody>
      </p:sp>
    </p:spTree>
    <p:extLst>
      <p:ext uri="{BB962C8B-B14F-4D97-AF65-F5344CB8AC3E}">
        <p14:creationId xmlns:p14="http://schemas.microsoft.com/office/powerpoint/2010/main" val="42758909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9BD12367-6E24-4430-9509-9BAB7900510D}" type="slidenum">
              <a:rPr lang="en-US" altLang="en-US"/>
              <a:pPr/>
              <a:t>‹#›</a:t>
            </a:fld>
            <a:endParaRPr lang="en-US" altLang="en-US"/>
          </a:p>
        </p:txBody>
      </p:sp>
    </p:spTree>
    <p:extLst>
      <p:ext uri="{BB962C8B-B14F-4D97-AF65-F5344CB8AC3E}">
        <p14:creationId xmlns:p14="http://schemas.microsoft.com/office/powerpoint/2010/main" val="331074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2892D68C-9554-4E28-9955-1D577D1AC2B5}" type="slidenum">
              <a:rPr lang="en-US" altLang="en-US"/>
              <a:pPr/>
              <a:t>‹#›</a:t>
            </a:fld>
            <a:endParaRPr lang="en-US" altLang="en-US"/>
          </a:p>
        </p:txBody>
      </p:sp>
    </p:spTree>
    <p:extLst>
      <p:ext uri="{BB962C8B-B14F-4D97-AF65-F5344CB8AC3E}">
        <p14:creationId xmlns:p14="http://schemas.microsoft.com/office/powerpoint/2010/main" val="17067412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2ACFFC69-DE4F-4207-BBBA-D60A5EC3FEAE}" type="slidenum">
              <a:rPr lang="en-US" altLang="en-US"/>
              <a:pPr/>
              <a:t>‹#›</a:t>
            </a:fld>
            <a:endParaRPr lang="en-US" altLang="en-US"/>
          </a:p>
        </p:txBody>
      </p:sp>
    </p:spTree>
    <p:extLst>
      <p:ext uri="{BB962C8B-B14F-4D97-AF65-F5344CB8AC3E}">
        <p14:creationId xmlns:p14="http://schemas.microsoft.com/office/powerpoint/2010/main" val="11967089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22BF8C75-96A4-4EFE-9D10-D1CE5CBC62BF}" type="slidenum">
              <a:rPr lang="en-US" altLang="en-US"/>
              <a:pPr/>
              <a:t>‹#›</a:t>
            </a:fld>
            <a:endParaRPr lang="en-US" altLang="en-US"/>
          </a:p>
        </p:txBody>
      </p:sp>
    </p:spTree>
    <p:extLst>
      <p:ext uri="{BB962C8B-B14F-4D97-AF65-F5344CB8AC3E}">
        <p14:creationId xmlns:p14="http://schemas.microsoft.com/office/powerpoint/2010/main" val="4253075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13C73A-FD99-45DA-A9DC-330F24DA51E8}" type="datetimeFigureOut">
              <a:rPr lang="en-US" smtClean="0"/>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905683-CF2F-4D9F-AF79-E3C43FCBB1D7}" type="slidenum">
              <a:rPr lang="en-US" smtClean="0"/>
              <a:t>‹#›</a:t>
            </a:fld>
            <a:endParaRPr lang="en-US"/>
          </a:p>
        </p:txBody>
      </p:sp>
    </p:spTree>
    <p:extLst>
      <p:ext uri="{BB962C8B-B14F-4D97-AF65-F5344CB8AC3E}">
        <p14:creationId xmlns:p14="http://schemas.microsoft.com/office/powerpoint/2010/main" val="3816344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13C73A-FD99-45DA-A9DC-330F24DA51E8}" type="datetimeFigureOut">
              <a:rPr lang="en-US" smtClean="0"/>
              <a:t>6/13/2022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905683-CF2F-4D9F-AF79-E3C43FCBB1D7}" type="slidenum">
              <a:rPr lang="en-US" smtClean="0"/>
              <a:t>‹#›</a:t>
            </a:fld>
            <a:endParaRPr lang="en-US"/>
          </a:p>
        </p:txBody>
      </p:sp>
    </p:spTree>
    <p:extLst>
      <p:ext uri="{BB962C8B-B14F-4D97-AF65-F5344CB8AC3E}">
        <p14:creationId xmlns:p14="http://schemas.microsoft.com/office/powerpoint/2010/main" val="2572095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13C73A-FD99-45DA-A9DC-330F24DA51E8}" type="datetimeFigureOut">
              <a:rPr lang="en-US" smtClean="0"/>
              <a:t>6/13/2022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905683-CF2F-4D9F-AF79-E3C43FCBB1D7}" type="slidenum">
              <a:rPr lang="en-US" smtClean="0"/>
              <a:t>‹#›</a:t>
            </a:fld>
            <a:endParaRPr lang="en-US"/>
          </a:p>
        </p:txBody>
      </p:sp>
    </p:spTree>
    <p:extLst>
      <p:ext uri="{BB962C8B-B14F-4D97-AF65-F5344CB8AC3E}">
        <p14:creationId xmlns:p14="http://schemas.microsoft.com/office/powerpoint/2010/main" val="4088781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13C73A-FD99-45DA-A9DC-330F24DA51E8}" type="datetimeFigureOut">
              <a:rPr lang="en-US" smtClean="0"/>
              <a:t>6/13/2022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905683-CF2F-4D9F-AF79-E3C43FCBB1D7}" type="slidenum">
              <a:rPr lang="en-US" smtClean="0"/>
              <a:t>‹#›</a:t>
            </a:fld>
            <a:endParaRPr lang="en-US"/>
          </a:p>
        </p:txBody>
      </p:sp>
    </p:spTree>
    <p:extLst>
      <p:ext uri="{BB962C8B-B14F-4D97-AF65-F5344CB8AC3E}">
        <p14:creationId xmlns:p14="http://schemas.microsoft.com/office/powerpoint/2010/main" val="3692979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13C73A-FD99-45DA-A9DC-330F24DA51E8}" type="datetimeFigureOut">
              <a:rPr lang="en-US" smtClean="0"/>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905683-CF2F-4D9F-AF79-E3C43FCBB1D7}" type="slidenum">
              <a:rPr lang="en-US" smtClean="0"/>
              <a:t>‹#›</a:t>
            </a:fld>
            <a:endParaRPr lang="en-US"/>
          </a:p>
        </p:txBody>
      </p:sp>
    </p:spTree>
    <p:extLst>
      <p:ext uri="{BB962C8B-B14F-4D97-AF65-F5344CB8AC3E}">
        <p14:creationId xmlns:p14="http://schemas.microsoft.com/office/powerpoint/2010/main" val="3900932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13C73A-FD99-45DA-A9DC-330F24DA51E8}" type="datetimeFigureOut">
              <a:rPr lang="en-US" smtClean="0"/>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905683-CF2F-4D9F-AF79-E3C43FCBB1D7}" type="slidenum">
              <a:rPr lang="en-US" smtClean="0"/>
              <a:t>‹#›</a:t>
            </a:fld>
            <a:endParaRPr lang="en-US"/>
          </a:p>
        </p:txBody>
      </p:sp>
    </p:spTree>
    <p:extLst>
      <p:ext uri="{BB962C8B-B14F-4D97-AF65-F5344CB8AC3E}">
        <p14:creationId xmlns:p14="http://schemas.microsoft.com/office/powerpoint/2010/main" val="3025907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13C73A-FD99-45DA-A9DC-330F24DA51E8}" type="datetimeFigureOut">
              <a:rPr lang="en-US" smtClean="0"/>
              <a:t>6/13/2022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905683-CF2F-4D9F-AF79-E3C43FCBB1D7}" type="slidenum">
              <a:rPr lang="en-US" smtClean="0"/>
              <a:t>‹#›</a:t>
            </a:fld>
            <a:endParaRPr lang="en-US"/>
          </a:p>
        </p:txBody>
      </p:sp>
    </p:spTree>
    <p:extLst>
      <p:ext uri="{BB962C8B-B14F-4D97-AF65-F5344CB8AC3E}">
        <p14:creationId xmlns:p14="http://schemas.microsoft.com/office/powerpoint/2010/main" val="35258484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614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FontTx/>
              <a:buNone/>
              <a:defRPr sz="1400">
                <a:solidFill>
                  <a:srgbClr val="000000"/>
                </a:solidFill>
                <a:latin typeface="Times New Roman" pitchFamily="18" charset="0"/>
                <a:ea typeface="+mn-ea"/>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lnSpc>
                <a:spcPct val="100000"/>
              </a:lnSpc>
              <a:spcBef>
                <a:spcPct val="0"/>
              </a:spcBef>
              <a:buFontTx/>
              <a:buNone/>
              <a:defRPr sz="1400">
                <a:solidFill>
                  <a:srgbClr val="000000"/>
                </a:solidFill>
                <a:latin typeface="Times New Roman" pitchFamily="18" charset="0"/>
                <a:ea typeface="+mn-ea"/>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solidFill>
                  <a:srgbClr val="000000"/>
                </a:solidFill>
                <a:latin typeface="Times New Roman" panose="02020603050405020304" pitchFamily="18" charset="0"/>
              </a:defRPr>
            </a:lvl1pPr>
          </a:lstStyle>
          <a:p>
            <a:pPr>
              <a:defRPr/>
            </a:pPr>
            <a:fld id="{91F05BCD-D8B4-4B97-A42A-3D4DBF711A70}" type="slidenum">
              <a:rPr lang="en-US" altLang="en-US"/>
              <a:pPr>
                <a:defRPr/>
              </a:pPr>
              <a:t>‹#›</a:t>
            </a:fld>
            <a:endParaRPr lang="en-US" altLang="en-US"/>
          </a:p>
        </p:txBody>
      </p:sp>
    </p:spTree>
    <p:extLst>
      <p:ext uri="{BB962C8B-B14F-4D97-AF65-F5344CB8AC3E}">
        <p14:creationId xmlns:p14="http://schemas.microsoft.com/office/powerpoint/2010/main" val="38917759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09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ea typeface="+mn-ea"/>
                <a:cs typeface="+mn-cs"/>
              </a:defRPr>
            </a:lvl1pPr>
          </a:lstStyle>
          <a:p>
            <a:pPr eaLnBrk="1" hangingPunct="1">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ea typeface="+mn-ea"/>
                <a:cs typeface="+mn-cs"/>
              </a:defRPr>
            </a:lvl1pPr>
          </a:lstStyle>
          <a:p>
            <a:pPr eaLnBrk="1" hangingPunct="1">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defRPr>
            </a:lvl1pPr>
          </a:lstStyle>
          <a:p>
            <a:pPr eaLnBrk="1" hangingPunct="1"/>
            <a:fld id="{B8B707DD-AA13-4543-B7A7-ADB39C5191FE}" type="slidenum">
              <a:rPr lang="en-US" altLang="en-US" smtClean="0"/>
              <a:pPr eaLnBrk="1" hangingPunct="1"/>
              <a:t>‹#›</a:t>
            </a:fld>
            <a:endParaRPr lang="en-US" altLang="en-US"/>
          </a:p>
        </p:txBody>
      </p:sp>
    </p:spTree>
    <p:extLst>
      <p:ext uri="{BB962C8B-B14F-4D97-AF65-F5344CB8AC3E}">
        <p14:creationId xmlns:p14="http://schemas.microsoft.com/office/powerpoint/2010/main" val="384153842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oleObject" Target="../embeddings/oleObject2.bin"/><Relationship Id="rId7" Type="http://schemas.openxmlformats.org/officeDocument/2006/relationships/image" Target="../media/image23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wmf"/></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jpeg"/><Relationship Id="rId9" Type="http://schemas.openxmlformats.org/officeDocument/2006/relationships/hyperlink" Target="http://graphicshunt.com/images/new_york_yankees-12564.ht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upload.wikimedia.org/wikipedia/commons/1/13/Infinite_potential_well-en.svg"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hyperlink" Target="//upload.wikimedia.org/wikipedia/commons/0/0e/Harmoniki.png"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6.png"/><Relationship Id="rId7"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6.png"/><Relationship Id="rId7"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18.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mailto:neerajrai@che.misstate.edu" TargetMode="External"/><Relationship Id="rId7" Type="http://schemas.openxmlformats.org/officeDocument/2006/relationships/image" Target="../media/image90.png"/><Relationship Id="rId2" Type="http://schemas.openxmlformats.org/officeDocument/2006/relationships/image" Target="../media/image86.tiff"/><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wmf"/><Relationship Id="rId4" Type="http://schemas.openxmlformats.org/officeDocument/2006/relationships/image" Target="../media/image14.w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434BEED5-7AF1-4004-891B-DA24A424A31D}" type="slidenum">
              <a:rPr lang="en-US" altLang="en-US"/>
              <a:pPr eaLnBrk="1" hangingPunct="1"/>
              <a:t>1</a:t>
            </a:fld>
            <a:endParaRPr lang="en-US" altLang="en-US"/>
          </a:p>
        </p:txBody>
      </p:sp>
      <p:sp>
        <p:nvSpPr>
          <p:cNvPr id="2051" name="Rectangle 4"/>
          <p:cNvSpPr>
            <a:spLocks noChangeArrowheads="1"/>
          </p:cNvSpPr>
          <p:nvPr/>
        </p:nvSpPr>
        <p:spPr bwMode="auto">
          <a:xfrm>
            <a:off x="533400" y="302131"/>
            <a:ext cx="7924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tabLst>
                <a:tab pos="1257300" algn="l"/>
              </a:tabLst>
              <a:defRPr>
                <a:solidFill>
                  <a:schemeClr val="tx1"/>
                </a:solidFill>
                <a:latin typeface="Arial" panose="020B0604020202020204" pitchFamily="34" charset="0"/>
                <a:ea typeface="MS PGothic" panose="020B0600070205080204" pitchFamily="34" charset="-128"/>
              </a:defRPr>
            </a:lvl1pPr>
            <a:lvl2pPr marL="742950" indent="-285750" eaLnBrk="0" hangingPunct="0">
              <a:tabLst>
                <a:tab pos="1257300" algn="l"/>
              </a:tabLst>
              <a:defRPr>
                <a:solidFill>
                  <a:schemeClr val="tx1"/>
                </a:solidFill>
                <a:latin typeface="Arial" panose="020B0604020202020204" pitchFamily="34" charset="0"/>
                <a:ea typeface="MS PGothic" panose="020B0600070205080204" pitchFamily="34" charset="-128"/>
              </a:defRPr>
            </a:lvl2pPr>
            <a:lvl3pPr marL="1143000" indent="-228600" eaLnBrk="0" hangingPunct="0">
              <a:tabLst>
                <a:tab pos="1257300" algn="l"/>
              </a:tabLst>
              <a:defRPr>
                <a:solidFill>
                  <a:schemeClr val="tx1"/>
                </a:solidFill>
                <a:latin typeface="Arial" panose="020B0604020202020204" pitchFamily="34" charset="0"/>
                <a:ea typeface="MS PGothic" panose="020B0600070205080204" pitchFamily="34" charset="-128"/>
              </a:defRPr>
            </a:lvl3pPr>
            <a:lvl4pPr marL="1600200" indent="-228600" eaLnBrk="0" hangingPunct="0">
              <a:tabLst>
                <a:tab pos="1257300" algn="l"/>
              </a:tabLst>
              <a:defRPr>
                <a:solidFill>
                  <a:schemeClr val="tx1"/>
                </a:solidFill>
                <a:latin typeface="Arial" panose="020B0604020202020204" pitchFamily="34" charset="0"/>
                <a:ea typeface="MS PGothic" panose="020B0600070205080204" pitchFamily="34" charset="-128"/>
              </a:defRPr>
            </a:lvl4pPr>
            <a:lvl5pPr marL="2057400" indent="-228600" eaLnBrk="0" hangingPunct="0">
              <a:tabLst>
                <a:tab pos="1257300" algn="l"/>
              </a:tabLst>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1257300" algn="l"/>
              </a:tabLs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1257300" algn="l"/>
              </a:tabLs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1257300" algn="l"/>
              </a:tabLs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1257300" algn="l"/>
              </a:tabLs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3200" b="1" dirty="0"/>
              <a:t>Intro to Quantum Mechanics and DFT</a:t>
            </a:r>
            <a:endParaRPr lang="en-US" altLang="en-US" sz="3200" dirty="0"/>
          </a:p>
        </p:txBody>
      </p:sp>
      <p:sp>
        <p:nvSpPr>
          <p:cNvPr id="2052" name="Text Box 7"/>
          <p:cNvSpPr txBox="1">
            <a:spLocks noChangeArrowheads="1"/>
          </p:cNvSpPr>
          <p:nvPr/>
        </p:nvSpPr>
        <p:spPr bwMode="auto">
          <a:xfrm>
            <a:off x="2553120" y="6343554"/>
            <a:ext cx="3621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t>June 13, 2022 – Mississippi State</a:t>
            </a:r>
          </a:p>
        </p:txBody>
      </p:sp>
      <p:pic>
        <p:nvPicPr>
          <p:cNvPr id="2053" name="Picture 11" descr="quantum-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025" y="1112043"/>
            <a:ext cx="4781550"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Rectangle 7"/>
          <p:cNvSpPr>
            <a:spLocks noChangeArrowheads="1"/>
          </p:cNvSpPr>
          <p:nvPr/>
        </p:nvSpPr>
        <p:spPr bwMode="auto">
          <a:xfrm>
            <a:off x="452438" y="5105400"/>
            <a:ext cx="8382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b="1">
                <a:solidFill>
                  <a:srgbClr val="000099"/>
                </a:solidFill>
              </a:rPr>
              <a:t>Niels Bohr:</a:t>
            </a:r>
          </a:p>
          <a:p>
            <a:pPr eaLnBrk="1" hangingPunct="1"/>
            <a:r>
              <a:rPr lang="en-US" altLang="en-US" b="1">
                <a:solidFill>
                  <a:srgbClr val="000099"/>
                </a:solidFill>
              </a:rPr>
              <a:t>“For those who are not shocked when they first come across quantum theory cannot possibly have understood it”</a:t>
            </a:r>
          </a:p>
        </p:txBody>
      </p:sp>
    </p:spTree>
    <p:extLst>
      <p:ext uri="{BB962C8B-B14F-4D97-AF65-F5344CB8AC3E}">
        <p14:creationId xmlns:p14="http://schemas.microsoft.com/office/powerpoint/2010/main" val="315365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225px-Einstein1921_by_F_Schmutzer_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1138" y="1857375"/>
            <a:ext cx="1744662"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Box 3"/>
          <p:cNvSpPr txBox="1">
            <a:spLocks noChangeArrowheads="1"/>
          </p:cNvSpPr>
          <p:nvPr/>
        </p:nvSpPr>
        <p:spPr bwMode="auto">
          <a:xfrm>
            <a:off x="457200" y="3810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a:t>Explanation of Planck’s correction: quantum nature of light</a:t>
            </a:r>
          </a:p>
        </p:txBody>
      </p:sp>
      <p:sp>
        <p:nvSpPr>
          <p:cNvPr id="12292" name="Rectangle 4" descr="Light upward diagonal"/>
          <p:cNvSpPr>
            <a:spLocks noChangeArrowheads="1"/>
          </p:cNvSpPr>
          <p:nvPr/>
        </p:nvSpPr>
        <p:spPr bwMode="auto">
          <a:xfrm>
            <a:off x="990600" y="3429000"/>
            <a:ext cx="3581400" cy="1371600"/>
          </a:xfrm>
          <a:prstGeom prst="rect">
            <a:avLst/>
          </a:prstGeom>
          <a:pattFill prst="ltUpDiag">
            <a:fgClr>
              <a:schemeClr val="tx1"/>
            </a:fgClr>
            <a:bgClr>
              <a:schemeClr val="bg1"/>
            </a:bgClr>
          </a:patt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2293" name="Line 5"/>
          <p:cNvSpPr>
            <a:spLocks noChangeShapeType="1"/>
          </p:cNvSpPr>
          <p:nvPr/>
        </p:nvSpPr>
        <p:spPr bwMode="auto">
          <a:xfrm>
            <a:off x="1219200" y="2286000"/>
            <a:ext cx="76200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294" name="Text Box 6"/>
          <p:cNvSpPr txBox="1">
            <a:spLocks noChangeArrowheads="1"/>
          </p:cNvSpPr>
          <p:nvPr/>
        </p:nvSpPr>
        <p:spPr bwMode="auto">
          <a:xfrm>
            <a:off x="838200" y="1995488"/>
            <a:ext cx="992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t>UV light</a:t>
            </a:r>
          </a:p>
        </p:txBody>
      </p:sp>
      <p:sp>
        <p:nvSpPr>
          <p:cNvPr id="12295" name="Line 7"/>
          <p:cNvSpPr>
            <a:spLocks noChangeShapeType="1"/>
          </p:cNvSpPr>
          <p:nvPr/>
        </p:nvSpPr>
        <p:spPr bwMode="auto">
          <a:xfrm flipV="1">
            <a:off x="2133600" y="2514600"/>
            <a:ext cx="11430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296" name="Text Box 8"/>
          <p:cNvSpPr txBox="1">
            <a:spLocks noChangeArrowheads="1"/>
          </p:cNvSpPr>
          <p:nvPr/>
        </p:nvSpPr>
        <p:spPr bwMode="auto">
          <a:xfrm>
            <a:off x="2590800" y="2895600"/>
            <a:ext cx="198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t>Electron emission</a:t>
            </a:r>
          </a:p>
        </p:txBody>
      </p:sp>
      <p:sp>
        <p:nvSpPr>
          <p:cNvPr id="12297" name="Text Box 9"/>
          <p:cNvSpPr txBox="1">
            <a:spLocks noChangeArrowheads="1"/>
          </p:cNvSpPr>
          <p:nvPr/>
        </p:nvSpPr>
        <p:spPr bwMode="auto">
          <a:xfrm>
            <a:off x="1377950" y="1462088"/>
            <a:ext cx="212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t>Photoelectric effect</a:t>
            </a:r>
          </a:p>
        </p:txBody>
      </p:sp>
      <p:sp>
        <p:nvSpPr>
          <p:cNvPr id="12298" name="Text Box 10"/>
          <p:cNvSpPr txBox="1">
            <a:spLocks noChangeArrowheads="1"/>
          </p:cNvSpPr>
          <p:nvPr/>
        </p:nvSpPr>
        <p:spPr bwMode="auto">
          <a:xfrm>
            <a:off x="438150" y="5484812"/>
            <a:ext cx="82486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buFontTx/>
              <a:buChar char="-"/>
            </a:pPr>
            <a:r>
              <a:rPr lang="en-US" altLang="en-US" dirty="0"/>
              <a:t> Increase in light intensity </a:t>
            </a:r>
            <a:r>
              <a:rPr lang="en-US" altLang="en-US" b="1" dirty="0"/>
              <a:t>does not</a:t>
            </a:r>
            <a:r>
              <a:rPr lang="en-US" altLang="en-US" dirty="0"/>
              <a:t> increase the kinetic energy of the electrons</a:t>
            </a:r>
          </a:p>
          <a:p>
            <a:pPr algn="ctr" eaLnBrk="1" hangingPunct="1">
              <a:buFontTx/>
              <a:buChar char="-"/>
            </a:pPr>
            <a:r>
              <a:rPr lang="en-US" altLang="en-US" dirty="0"/>
              <a:t> Increase in light frequency </a:t>
            </a:r>
            <a:r>
              <a:rPr lang="en-US" altLang="en-US" b="1" dirty="0"/>
              <a:t>does</a:t>
            </a:r>
            <a:r>
              <a:rPr lang="en-US" altLang="en-US" dirty="0"/>
              <a:t> increase the electron kinetic energy</a:t>
            </a:r>
          </a:p>
          <a:p>
            <a:pPr algn="ctr" eaLnBrk="1" hangingPunct="1"/>
            <a:endParaRPr lang="en-US" altLang="en-US" dirty="0"/>
          </a:p>
        </p:txBody>
      </p:sp>
      <p:sp>
        <p:nvSpPr>
          <p:cNvPr id="12299" name="Text Box 11"/>
          <p:cNvSpPr txBox="1">
            <a:spLocks noChangeArrowheads="1"/>
          </p:cNvSpPr>
          <p:nvPr/>
        </p:nvSpPr>
        <p:spPr bwMode="auto">
          <a:xfrm>
            <a:off x="6026150" y="4151313"/>
            <a:ext cx="2965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t>Albert Einstein (1879-1955)</a:t>
            </a:r>
          </a:p>
        </p:txBody>
      </p:sp>
    </p:spTree>
    <p:extLst>
      <p:ext uri="{BB962C8B-B14F-4D97-AF65-F5344CB8AC3E}">
        <p14:creationId xmlns:p14="http://schemas.microsoft.com/office/powerpoint/2010/main" val="1698228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736725" y="341313"/>
            <a:ext cx="5568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t>Einstein hypothesis for the photoelectric effect (1905)</a:t>
            </a:r>
          </a:p>
        </p:txBody>
      </p:sp>
      <p:sp>
        <p:nvSpPr>
          <p:cNvPr id="13315" name="Rectangle 3"/>
          <p:cNvSpPr>
            <a:spLocks noChangeArrowheads="1"/>
          </p:cNvSpPr>
          <p:nvPr/>
        </p:nvSpPr>
        <p:spPr bwMode="auto">
          <a:xfrm>
            <a:off x="76200" y="2286000"/>
            <a:ext cx="2743200" cy="19050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3316" name="Oval 4"/>
          <p:cNvSpPr>
            <a:spLocks noChangeArrowheads="1"/>
          </p:cNvSpPr>
          <p:nvPr/>
        </p:nvSpPr>
        <p:spPr bwMode="auto">
          <a:xfrm>
            <a:off x="1295400" y="2590800"/>
            <a:ext cx="457200" cy="457200"/>
          </a:xfrm>
          <a:prstGeom prst="ellipse">
            <a:avLst/>
          </a:prstGeom>
          <a:solidFill>
            <a:schemeClr val="hlink"/>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3317" name="Text Box 5"/>
          <p:cNvSpPr txBox="1">
            <a:spLocks noChangeArrowheads="1"/>
          </p:cNvSpPr>
          <p:nvPr/>
        </p:nvSpPr>
        <p:spPr bwMode="auto">
          <a:xfrm>
            <a:off x="1416050" y="2590800"/>
            <a:ext cx="260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t>-</a:t>
            </a:r>
          </a:p>
        </p:txBody>
      </p:sp>
      <p:sp>
        <p:nvSpPr>
          <p:cNvPr id="13318" name="Line 6"/>
          <p:cNvSpPr>
            <a:spLocks noChangeShapeType="1"/>
          </p:cNvSpPr>
          <p:nvPr/>
        </p:nvSpPr>
        <p:spPr bwMode="auto">
          <a:xfrm>
            <a:off x="457200" y="1371600"/>
            <a:ext cx="91440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mc:AlternateContent xmlns:mc="http://schemas.openxmlformats.org/markup-compatibility/2006" xmlns:a14="http://schemas.microsoft.com/office/drawing/2010/main">
        <mc:Choice Requires="a14">
          <p:sp>
            <p:nvSpPr>
              <p:cNvPr id="13319" name="Text Box 7"/>
              <p:cNvSpPr txBox="1">
                <a:spLocks noChangeArrowheads="1"/>
              </p:cNvSpPr>
              <p:nvPr/>
            </p:nvSpPr>
            <p:spPr bwMode="auto">
              <a:xfrm>
                <a:off x="76200" y="990600"/>
                <a:ext cx="1921488"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t>Light; energy h*</a:t>
                </a:r>
                <a14:m>
                  <m:oMath xmlns:m="http://schemas.openxmlformats.org/officeDocument/2006/math">
                    <m:r>
                      <a:rPr lang="en-US" i="1">
                        <a:latin typeface="Cambria Math" panose="02040503050406030204" pitchFamily="18" charset="0"/>
                        <a:ea typeface="Cambria Math" panose="02040503050406030204" pitchFamily="18" charset="0"/>
                      </a:rPr>
                      <m:t>𝜐</m:t>
                    </m:r>
                  </m:oMath>
                </a14:m>
                <a:endParaRPr lang="en-US" dirty="0"/>
              </a:p>
              <a:p>
                <a:pPr eaLnBrk="1" hangingPunct="1"/>
                <a:endParaRPr lang="en-US" altLang="en-US" dirty="0"/>
              </a:p>
            </p:txBody>
          </p:sp>
        </mc:Choice>
        <mc:Fallback xmlns="">
          <p:sp>
            <p:nvSpPr>
              <p:cNvPr id="13319" name="Text Box 7"/>
              <p:cNvSpPr txBox="1">
                <a:spLocks noRot="1" noChangeAspect="1" noMove="1" noResize="1" noEditPoints="1" noAdjustHandles="1" noChangeArrowheads="1" noChangeShapeType="1" noTextEdit="1"/>
              </p:cNvSpPr>
              <p:nvPr/>
            </p:nvSpPr>
            <p:spPr bwMode="auto">
              <a:xfrm>
                <a:off x="76200" y="990600"/>
                <a:ext cx="1921488" cy="646331"/>
              </a:xfrm>
              <a:prstGeom prst="rect">
                <a:avLst/>
              </a:prstGeom>
              <a:blipFill rotWithShape="0">
                <a:blip r:embed="rId3"/>
                <a:stretch>
                  <a:fillRect l="-2857" t="-56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3320" name="Rectangle 8"/>
          <p:cNvSpPr>
            <a:spLocks noChangeArrowheads="1"/>
          </p:cNvSpPr>
          <p:nvPr/>
        </p:nvSpPr>
        <p:spPr bwMode="auto">
          <a:xfrm>
            <a:off x="3079750" y="2286000"/>
            <a:ext cx="2743200" cy="19050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a:p>
        </p:txBody>
      </p:sp>
      <p:sp>
        <p:nvSpPr>
          <p:cNvPr id="13321" name="Oval 9"/>
          <p:cNvSpPr>
            <a:spLocks noChangeArrowheads="1"/>
          </p:cNvSpPr>
          <p:nvPr/>
        </p:nvSpPr>
        <p:spPr bwMode="auto">
          <a:xfrm>
            <a:off x="4451350" y="2057400"/>
            <a:ext cx="457200" cy="457200"/>
          </a:xfrm>
          <a:prstGeom prst="ellipse">
            <a:avLst/>
          </a:prstGeom>
          <a:solidFill>
            <a:schemeClr val="hlink"/>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3322" name="Text Box 10"/>
          <p:cNvSpPr txBox="1">
            <a:spLocks noChangeArrowheads="1"/>
          </p:cNvSpPr>
          <p:nvPr/>
        </p:nvSpPr>
        <p:spPr bwMode="auto">
          <a:xfrm>
            <a:off x="4572000" y="2057400"/>
            <a:ext cx="260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t>-</a:t>
            </a:r>
          </a:p>
        </p:txBody>
      </p:sp>
      <p:sp>
        <p:nvSpPr>
          <p:cNvPr id="13323" name="Text Box 11"/>
          <p:cNvSpPr txBox="1">
            <a:spLocks noChangeArrowheads="1"/>
          </p:cNvSpPr>
          <p:nvPr/>
        </p:nvSpPr>
        <p:spPr bwMode="auto">
          <a:xfrm>
            <a:off x="517525" y="4303713"/>
            <a:ext cx="213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t>Electron in material</a:t>
            </a:r>
          </a:p>
        </p:txBody>
      </p:sp>
      <p:sp>
        <p:nvSpPr>
          <p:cNvPr id="13324" name="Text Box 12"/>
          <p:cNvSpPr txBox="1">
            <a:spLocks noChangeArrowheads="1"/>
          </p:cNvSpPr>
          <p:nvPr/>
        </p:nvSpPr>
        <p:spPr bwMode="auto">
          <a:xfrm>
            <a:off x="2971800" y="4281488"/>
            <a:ext cx="3308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t>Electron on emission threshold</a:t>
            </a:r>
          </a:p>
        </p:txBody>
      </p:sp>
      <p:sp>
        <p:nvSpPr>
          <p:cNvPr id="13325" name="Rectangle 13"/>
          <p:cNvSpPr>
            <a:spLocks noChangeArrowheads="1"/>
          </p:cNvSpPr>
          <p:nvPr/>
        </p:nvSpPr>
        <p:spPr bwMode="auto">
          <a:xfrm>
            <a:off x="6203950" y="2286000"/>
            <a:ext cx="2743200" cy="19050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3326" name="Oval 14"/>
          <p:cNvSpPr>
            <a:spLocks noChangeArrowheads="1"/>
          </p:cNvSpPr>
          <p:nvPr/>
        </p:nvSpPr>
        <p:spPr bwMode="auto">
          <a:xfrm>
            <a:off x="7620000" y="1676400"/>
            <a:ext cx="457200" cy="457200"/>
          </a:xfrm>
          <a:prstGeom prst="ellipse">
            <a:avLst/>
          </a:prstGeom>
          <a:solidFill>
            <a:schemeClr val="hlink"/>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3327" name="Text Box 15"/>
          <p:cNvSpPr txBox="1">
            <a:spLocks noChangeArrowheads="1"/>
          </p:cNvSpPr>
          <p:nvPr/>
        </p:nvSpPr>
        <p:spPr bwMode="auto">
          <a:xfrm>
            <a:off x="7740650" y="1676400"/>
            <a:ext cx="260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t>-</a:t>
            </a:r>
          </a:p>
        </p:txBody>
      </p:sp>
      <p:sp>
        <p:nvSpPr>
          <p:cNvPr id="13328" name="Text Box 16"/>
          <p:cNvSpPr txBox="1">
            <a:spLocks noChangeArrowheads="1"/>
          </p:cNvSpPr>
          <p:nvPr/>
        </p:nvSpPr>
        <p:spPr bwMode="auto">
          <a:xfrm>
            <a:off x="6629400" y="4281488"/>
            <a:ext cx="1835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t>Emitted electron</a:t>
            </a:r>
          </a:p>
        </p:txBody>
      </p:sp>
      <p:sp>
        <p:nvSpPr>
          <p:cNvPr id="13329" name="Line 17"/>
          <p:cNvSpPr>
            <a:spLocks noChangeShapeType="1"/>
          </p:cNvSpPr>
          <p:nvPr/>
        </p:nvSpPr>
        <p:spPr bwMode="auto">
          <a:xfrm flipV="1">
            <a:off x="7924800" y="1295400"/>
            <a:ext cx="3048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mc:AlternateContent xmlns:mc="http://schemas.openxmlformats.org/markup-compatibility/2006" xmlns:a14="http://schemas.microsoft.com/office/drawing/2010/main">
        <mc:Choice Requires="a14">
          <p:sp>
            <p:nvSpPr>
              <p:cNvPr id="13330" name="Text Box 18"/>
              <p:cNvSpPr txBox="1">
                <a:spLocks noChangeArrowheads="1"/>
              </p:cNvSpPr>
              <p:nvPr/>
            </p:nvSpPr>
            <p:spPr bwMode="auto">
              <a:xfrm>
                <a:off x="6553200" y="1385888"/>
                <a:ext cx="1371600"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err="1"/>
                  <a:t>E</a:t>
                </a:r>
                <a:r>
                  <a:rPr lang="en-US" altLang="en-US" baseline="-25000" dirty="0" err="1"/>
                  <a:t>kin</a:t>
                </a:r>
                <a:r>
                  <a:rPr lang="en-US" altLang="en-US" dirty="0"/>
                  <a:t>=h*</a:t>
                </a:r>
                <a14:m>
                  <m:oMath xmlns:m="http://schemas.openxmlformats.org/officeDocument/2006/math">
                    <m:r>
                      <a:rPr lang="en-US" i="1">
                        <a:latin typeface="Cambria Math" panose="02040503050406030204" pitchFamily="18" charset="0"/>
                        <a:ea typeface="Cambria Math" panose="02040503050406030204" pitchFamily="18" charset="0"/>
                      </a:rPr>
                      <m:t>𝜐</m:t>
                    </m:r>
                  </m:oMath>
                </a14:m>
                <a:r>
                  <a:rPr lang="en-US" altLang="en-US" dirty="0"/>
                  <a:t>-</a:t>
                </a:r>
                <a:r>
                  <a:rPr lang="el-GR" altLang="en-US" dirty="0">
                    <a:cs typeface="Arial" panose="020B0604020202020204" pitchFamily="34" charset="0"/>
                  </a:rPr>
                  <a:t>Φ</a:t>
                </a:r>
              </a:p>
            </p:txBody>
          </p:sp>
        </mc:Choice>
        <mc:Fallback xmlns="">
          <p:sp>
            <p:nvSpPr>
              <p:cNvPr id="13330" name="Text Box 18"/>
              <p:cNvSpPr txBox="1">
                <a:spLocks noRot="1" noChangeAspect="1" noMove="1" noResize="1" noEditPoints="1" noAdjustHandles="1" noChangeArrowheads="1" noChangeShapeType="1" noTextEdit="1"/>
              </p:cNvSpPr>
              <p:nvPr/>
            </p:nvSpPr>
            <p:spPr bwMode="auto">
              <a:xfrm>
                <a:off x="6553200" y="1385888"/>
                <a:ext cx="1371600" cy="369332"/>
              </a:xfrm>
              <a:prstGeom prst="rect">
                <a:avLst/>
              </a:prstGeom>
              <a:blipFill rotWithShape="0">
                <a:blip r:embed="rId4"/>
                <a:stretch>
                  <a:fillRect l="-3556" t="-8197" b="-2459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3331" name="Text Box 19"/>
          <p:cNvSpPr txBox="1">
            <a:spLocks noChangeArrowheads="1"/>
          </p:cNvSpPr>
          <p:nvPr/>
        </p:nvSpPr>
        <p:spPr bwMode="auto">
          <a:xfrm>
            <a:off x="3200400" y="3308350"/>
            <a:ext cx="245427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400"/>
              <a:t>Minimum energy needed to release electron from material=</a:t>
            </a:r>
            <a:r>
              <a:rPr lang="el-GR" altLang="en-US" sz="1400">
                <a:cs typeface="Arial" panose="020B0604020202020204" pitchFamily="34" charset="0"/>
              </a:rPr>
              <a:t>Φ</a:t>
            </a:r>
            <a:r>
              <a:rPr lang="en-US" altLang="en-US" sz="1400">
                <a:cs typeface="Arial" panose="020B0604020202020204" pitchFamily="34" charset="0"/>
              </a:rPr>
              <a:t> (work function)</a:t>
            </a:r>
            <a:endParaRPr lang="el-GR" altLang="en-US" sz="1400">
              <a:cs typeface="Arial" panose="020B0604020202020204" pitchFamily="34" charset="0"/>
            </a:endParaRPr>
          </a:p>
        </p:txBody>
      </p:sp>
      <mc:AlternateContent xmlns:mc="http://schemas.openxmlformats.org/markup-compatibility/2006" xmlns:a14="http://schemas.microsoft.com/office/drawing/2010/main">
        <mc:Choice Requires="a14">
          <p:sp>
            <p:nvSpPr>
              <p:cNvPr id="60436" name="Text Box 20"/>
              <p:cNvSpPr txBox="1">
                <a:spLocks noChangeArrowheads="1"/>
              </p:cNvSpPr>
              <p:nvPr/>
            </p:nvSpPr>
            <p:spPr bwMode="auto">
              <a:xfrm>
                <a:off x="288925" y="4953000"/>
                <a:ext cx="8093075" cy="175432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buFontTx/>
                  <a:buChar char="-"/>
                </a:pPr>
                <a:r>
                  <a:rPr lang="en-US" altLang="en-US" dirty="0"/>
                  <a:t>This hypothesis was confirmed by experiment; by comparison with experiment Einstein reproduced that h=6.626*10</a:t>
                </a:r>
                <a:r>
                  <a:rPr lang="en-US" altLang="en-US" baseline="30000" dirty="0"/>
                  <a:t>-34</a:t>
                </a:r>
                <a:r>
                  <a:rPr lang="en-US" altLang="en-US" dirty="0"/>
                  <a:t> </a:t>
                </a:r>
                <a:r>
                  <a:rPr lang="en-US" altLang="en-US" dirty="0" err="1"/>
                  <a:t>Js</a:t>
                </a:r>
                <a:r>
                  <a:rPr lang="en-US" altLang="en-US" dirty="0"/>
                  <a:t>/particle.</a:t>
                </a:r>
              </a:p>
              <a:p>
                <a:pPr eaLnBrk="1" hangingPunct="1">
                  <a:buFontTx/>
                  <a:buChar char="-"/>
                </a:pPr>
                <a:r>
                  <a:rPr lang="en-US" altLang="en-US" dirty="0"/>
                  <a:t> This demonstrated that light does not always behave as a classical wave, but rather as a collection of particles (photons) with energies </a:t>
                </a:r>
                <a:r>
                  <a:rPr lang="el-GR" altLang="en-US" dirty="0">
                    <a:cs typeface="Arial" panose="020B0604020202020204" pitchFamily="34" charset="0"/>
                  </a:rPr>
                  <a:t>ε</a:t>
                </a:r>
                <a:r>
                  <a:rPr lang="en-US" altLang="en-US" dirty="0">
                    <a:cs typeface="Arial" panose="020B0604020202020204" pitchFamily="34" charset="0"/>
                  </a:rPr>
                  <a:t> </a:t>
                </a:r>
                <a:r>
                  <a:rPr lang="en-US" altLang="en-US" dirty="0">
                    <a:cs typeface="Arial" panose="020B0604020202020204" pitchFamily="34" charset="0"/>
                    <a:sym typeface="Wingdings" panose="05000000000000000000" pitchFamily="2" charset="2"/>
                  </a:rPr>
                  <a:t> </a:t>
                </a:r>
                <a:r>
                  <a:rPr lang="en-US" altLang="en-US" b="1" u="sng" dirty="0">
                    <a:cs typeface="Arial" panose="020B0604020202020204" pitchFamily="34" charset="0"/>
                    <a:sym typeface="Wingdings" panose="05000000000000000000" pitchFamily="2" charset="2"/>
                  </a:rPr>
                  <a:t>wave/particle duality</a:t>
                </a:r>
                <a:endParaRPr lang="en-US" altLang="en-US" b="1" u="sng" dirty="0">
                  <a:cs typeface="Arial" panose="020B0604020202020204" pitchFamily="34" charset="0"/>
                </a:endParaRPr>
              </a:p>
              <a:p>
                <a:pPr eaLnBrk="1" hangingPunct="1">
                  <a:buFontTx/>
                  <a:buChar char="-"/>
                </a:pPr>
                <a:r>
                  <a:rPr lang="en-US" altLang="en-US" dirty="0">
                    <a:cs typeface="Arial" panose="020B0604020202020204" pitchFamily="34" charset="0"/>
                  </a:rPr>
                  <a:t> Material can only accept energies in n*h*</a:t>
                </a:r>
                <a14:m>
                  <m:oMath xmlns:m="http://schemas.openxmlformats.org/officeDocument/2006/math">
                    <m:r>
                      <a:rPr lang="en-US" i="1">
                        <a:latin typeface="Cambria Math" panose="02040503050406030204" pitchFamily="18" charset="0"/>
                        <a:ea typeface="Cambria Math" panose="02040503050406030204" pitchFamily="18" charset="0"/>
                      </a:rPr>
                      <m:t>𝜐</m:t>
                    </m:r>
                  </m:oMath>
                </a14:m>
                <a:r>
                  <a:rPr lang="en-US" altLang="en-US" dirty="0">
                    <a:cs typeface="Arial" panose="020B0604020202020204" pitchFamily="34" charset="0"/>
                  </a:rPr>
                  <a:t> packages </a:t>
                </a:r>
                <a:r>
                  <a:rPr lang="en-US" altLang="en-US" dirty="0">
                    <a:cs typeface="Arial" panose="020B0604020202020204" pitchFamily="34" charset="0"/>
                    <a:sym typeface="Wingdings" panose="05000000000000000000" pitchFamily="2" charset="2"/>
                  </a:rPr>
                  <a:t> </a:t>
                </a:r>
                <a:r>
                  <a:rPr lang="en-US" altLang="en-US" b="1" u="sng" dirty="0">
                    <a:cs typeface="Arial" panose="020B0604020202020204" pitchFamily="34" charset="0"/>
                    <a:sym typeface="Wingdings" panose="05000000000000000000" pitchFamily="2" charset="2"/>
                  </a:rPr>
                  <a:t>quantization</a:t>
                </a:r>
                <a:endParaRPr lang="el-GR" altLang="en-US" b="1" u="sng" dirty="0">
                  <a:cs typeface="Arial" panose="020B0604020202020204" pitchFamily="34" charset="0"/>
                </a:endParaRPr>
              </a:p>
            </p:txBody>
          </p:sp>
        </mc:Choice>
        <mc:Fallback xmlns="">
          <p:sp>
            <p:nvSpPr>
              <p:cNvPr id="60436" name="Text Box 20"/>
              <p:cNvSpPr txBox="1">
                <a:spLocks noRot="1" noChangeAspect="1" noMove="1" noResize="1" noEditPoints="1" noAdjustHandles="1" noChangeArrowheads="1" noChangeShapeType="1" noTextEdit="1"/>
              </p:cNvSpPr>
              <p:nvPr/>
            </p:nvSpPr>
            <p:spPr bwMode="auto">
              <a:xfrm>
                <a:off x="288925" y="4953000"/>
                <a:ext cx="8093075" cy="1754326"/>
              </a:xfrm>
              <a:prstGeom prst="rect">
                <a:avLst/>
              </a:prstGeom>
              <a:blipFill rotWithShape="0">
                <a:blip r:embed="rId5"/>
                <a:stretch>
                  <a:fillRect l="-602" t="-2091" b="-453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60437" name="Oval 21"/>
          <p:cNvSpPr>
            <a:spLocks noChangeArrowheads="1"/>
          </p:cNvSpPr>
          <p:nvPr/>
        </p:nvSpPr>
        <p:spPr bwMode="auto">
          <a:xfrm>
            <a:off x="3962400" y="2514600"/>
            <a:ext cx="457200" cy="457200"/>
          </a:xfrm>
          <a:prstGeom prst="ellipse">
            <a:avLst/>
          </a:prstGeom>
          <a:gradFill rotWithShape="1">
            <a:gsLst>
              <a:gs pos="0">
                <a:schemeClr val="accent1">
                  <a:alpha val="57001"/>
                </a:schemeClr>
              </a:gs>
              <a:gs pos="100000">
                <a:schemeClr val="accent1">
                  <a:gamma/>
                  <a:shade val="46275"/>
                  <a:invGamma/>
                  <a:alpha val="44000"/>
                </a:schemeClr>
              </a:gs>
            </a:gsLst>
            <a:lin ang="5400000" scaled="1"/>
          </a:gradFill>
          <a:ln w="9525">
            <a:solidFill>
              <a:schemeClr val="tx1"/>
            </a:solidFill>
            <a:round/>
            <a:headEnd/>
            <a:tailEnd/>
          </a:ln>
          <a:effectLst/>
        </p:spPr>
        <p:txBody>
          <a:bodyPr wrap="none" anchor="ctr"/>
          <a:lstStyle/>
          <a:p>
            <a:pPr>
              <a:defRPr/>
            </a:pPr>
            <a:endParaRPr lang="en-US">
              <a:latin typeface="Arial" charset="0"/>
              <a:ea typeface="ＭＳ Ｐゴシック" charset="-128"/>
              <a:cs typeface="ＭＳ Ｐゴシック" charset="-128"/>
            </a:endParaRPr>
          </a:p>
        </p:txBody>
      </p:sp>
      <p:sp>
        <p:nvSpPr>
          <p:cNvPr id="13334" name="Text Box 22"/>
          <p:cNvSpPr txBox="1">
            <a:spLocks noChangeArrowheads="1"/>
          </p:cNvSpPr>
          <p:nvPr/>
        </p:nvSpPr>
        <p:spPr bwMode="auto">
          <a:xfrm>
            <a:off x="4083050" y="2514600"/>
            <a:ext cx="260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t>-</a:t>
            </a:r>
          </a:p>
        </p:txBody>
      </p:sp>
      <p:sp>
        <p:nvSpPr>
          <p:cNvPr id="13335" name="Line 23"/>
          <p:cNvSpPr>
            <a:spLocks noChangeShapeType="1"/>
          </p:cNvSpPr>
          <p:nvPr/>
        </p:nvSpPr>
        <p:spPr bwMode="auto">
          <a:xfrm flipV="1">
            <a:off x="4343400" y="2438400"/>
            <a:ext cx="2286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7705644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3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3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3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1143000" y="344488"/>
            <a:ext cx="55931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400" dirty="0">
                <a:solidFill>
                  <a:srgbClr val="000000"/>
                </a:solidFill>
              </a:rPr>
              <a:t>The Bohr atom and the </a:t>
            </a:r>
          </a:p>
          <a:p>
            <a:pPr algn="ctr" eaLnBrk="1" hangingPunct="1"/>
            <a:r>
              <a:rPr lang="en-US" altLang="en-US" sz="2400" dirty="0">
                <a:solidFill>
                  <a:srgbClr val="000000"/>
                </a:solidFill>
              </a:rPr>
              <a:t>de Broglie-hypothesis for matter waves </a:t>
            </a:r>
          </a:p>
        </p:txBody>
      </p:sp>
      <p:pic>
        <p:nvPicPr>
          <p:cNvPr id="62467" name="Picture 5" descr="Broglie_B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617538"/>
            <a:ext cx="1371600" cy="189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Text Box 6"/>
          <p:cNvSpPr txBox="1">
            <a:spLocks noChangeArrowheads="1"/>
          </p:cNvSpPr>
          <p:nvPr/>
        </p:nvSpPr>
        <p:spPr bwMode="auto">
          <a:xfrm>
            <a:off x="243323" y="1505962"/>
            <a:ext cx="6492875"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buFontTx/>
              <a:buChar char="-"/>
            </a:pPr>
            <a:r>
              <a:rPr lang="en-US" altLang="en-US" dirty="0">
                <a:solidFill>
                  <a:srgbClr val="000000"/>
                </a:solidFill>
              </a:rPr>
              <a:t> Bohr hypothesis: Fixed Angular Momentum L=</a:t>
            </a:r>
            <a:r>
              <a:rPr lang="en-US" altLang="en-US" dirty="0" err="1">
                <a:solidFill>
                  <a:srgbClr val="000000"/>
                </a:solidFill>
              </a:rPr>
              <a:t>m</a:t>
            </a:r>
            <a:r>
              <a:rPr lang="en-US" altLang="en-US" baseline="-25000" dirty="0" err="1">
                <a:solidFill>
                  <a:srgbClr val="000000"/>
                </a:solidFill>
              </a:rPr>
              <a:t>e</a:t>
            </a:r>
            <a:r>
              <a:rPr lang="en-US" altLang="en-US" dirty="0" err="1">
                <a:solidFill>
                  <a:srgbClr val="000000"/>
                </a:solidFill>
              </a:rPr>
              <a:t>vr</a:t>
            </a:r>
            <a:r>
              <a:rPr lang="en-US" altLang="en-US" dirty="0">
                <a:solidFill>
                  <a:srgbClr val="000000"/>
                </a:solidFill>
              </a:rPr>
              <a:t>=n*h/2</a:t>
            </a:r>
            <a:r>
              <a:rPr lang="el-GR" altLang="en-US" dirty="0">
                <a:solidFill>
                  <a:srgbClr val="000000"/>
                </a:solidFill>
              </a:rPr>
              <a:t>π</a:t>
            </a:r>
            <a:r>
              <a:rPr lang="en-US" altLang="en-US" dirty="0">
                <a:solidFill>
                  <a:srgbClr val="000000"/>
                </a:solidFill>
              </a:rPr>
              <a:t>.</a:t>
            </a:r>
          </a:p>
          <a:p>
            <a:pPr eaLnBrk="1" hangingPunct="1">
              <a:buFontTx/>
              <a:buChar char="-"/>
            </a:pPr>
            <a:endParaRPr lang="en-US" altLang="en-US" dirty="0">
              <a:solidFill>
                <a:srgbClr val="000000"/>
              </a:solidFill>
            </a:endParaRPr>
          </a:p>
          <a:p>
            <a:pPr eaLnBrk="1" hangingPunct="1">
              <a:buFontTx/>
              <a:buChar char="-"/>
            </a:pPr>
            <a:r>
              <a:rPr lang="en-US" altLang="en-US" dirty="0">
                <a:solidFill>
                  <a:srgbClr val="000000"/>
                </a:solidFill>
              </a:rPr>
              <a:t> Einstein hypothesis for photoelectric effect: wave/particle duality of light.</a:t>
            </a:r>
          </a:p>
          <a:p>
            <a:pPr eaLnBrk="1" hangingPunct="1">
              <a:buFontTx/>
              <a:buChar char="-"/>
            </a:pPr>
            <a:endParaRPr lang="en-US" altLang="en-US" dirty="0">
              <a:solidFill>
                <a:srgbClr val="000000"/>
              </a:solidFill>
            </a:endParaRPr>
          </a:p>
          <a:p>
            <a:pPr eaLnBrk="1" hangingPunct="1">
              <a:buFontTx/>
              <a:buChar char="-"/>
            </a:pPr>
            <a:r>
              <a:rPr lang="en-US" altLang="en-US" dirty="0">
                <a:solidFill>
                  <a:srgbClr val="000000"/>
                </a:solidFill>
              </a:rPr>
              <a:t> de Broglie hypothesis: Matter also has a wave/particle duality; light (as in not heavy) particles (like electrons) have a significant wave character (1924 doctoral thesis).</a:t>
            </a:r>
          </a:p>
          <a:p>
            <a:pPr eaLnBrk="1" hangingPunct="1">
              <a:buFontTx/>
              <a:buChar char="-"/>
            </a:pPr>
            <a:endParaRPr lang="en-US" altLang="en-US" dirty="0">
              <a:solidFill>
                <a:srgbClr val="000000"/>
              </a:solidFill>
            </a:endParaRPr>
          </a:p>
          <a:p>
            <a:pPr eaLnBrk="1" hangingPunct="1">
              <a:buFontTx/>
              <a:buChar char="-"/>
            </a:pPr>
            <a:r>
              <a:rPr lang="en-US" altLang="en-US" dirty="0">
                <a:solidFill>
                  <a:srgbClr val="000000"/>
                </a:solidFill>
              </a:rPr>
              <a:t> Explains the Bohr hypothesis; electrons can only occupy orbits that have a length that fits their wavelength</a:t>
            </a:r>
            <a:endParaRPr lang="el-GR" altLang="en-US" dirty="0">
              <a:solidFill>
                <a:srgbClr val="000000"/>
              </a:solidFill>
            </a:endParaRPr>
          </a:p>
        </p:txBody>
      </p:sp>
      <p:grpSp>
        <p:nvGrpSpPr>
          <p:cNvPr id="62469" name="Group 17"/>
          <p:cNvGrpSpPr>
            <a:grpSpLocks/>
          </p:cNvGrpSpPr>
          <p:nvPr/>
        </p:nvGrpSpPr>
        <p:grpSpPr bwMode="auto">
          <a:xfrm>
            <a:off x="53975" y="3239511"/>
            <a:ext cx="8991600" cy="3276600"/>
            <a:chOff x="96" y="2016"/>
            <a:chExt cx="5664" cy="2064"/>
          </a:xfrm>
        </p:grpSpPr>
        <p:pic>
          <p:nvPicPr>
            <p:cNvPr id="62473" name="Picture 5" descr="360px-Sine_waves_different_frequencies"/>
            <p:cNvPicPr>
              <a:picLocks noChangeAspect="1" noChangeArrowheads="1"/>
            </p:cNvPicPr>
            <p:nvPr/>
          </p:nvPicPr>
          <p:blipFill>
            <a:blip r:embed="rId4">
              <a:extLst>
                <a:ext uri="{28A0092B-C50C-407E-A947-70E740481C1C}">
                  <a14:useLocalDpi xmlns:a14="http://schemas.microsoft.com/office/drawing/2010/main" val="0"/>
                </a:ext>
              </a:extLst>
            </a:blip>
            <a:srcRect r="24571" b="75999"/>
            <a:stretch>
              <a:fillRect/>
            </a:stretch>
          </p:blipFill>
          <p:spPr bwMode="auto">
            <a:xfrm>
              <a:off x="96" y="3744"/>
              <a:ext cx="316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4" name="Line 10"/>
            <p:cNvSpPr>
              <a:spLocks noChangeShapeType="1"/>
            </p:cNvSpPr>
            <p:nvPr/>
          </p:nvSpPr>
          <p:spPr bwMode="auto">
            <a:xfrm>
              <a:off x="672" y="3936"/>
              <a:ext cx="2256"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475" name="Text Box 11"/>
            <p:cNvSpPr txBox="1">
              <a:spLocks noChangeArrowheads="1"/>
            </p:cNvSpPr>
            <p:nvPr/>
          </p:nvSpPr>
          <p:spPr bwMode="auto">
            <a:xfrm>
              <a:off x="2352" y="3459"/>
              <a:ext cx="153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solidFill>
                    <a:srgbClr val="000000"/>
                  </a:solidFill>
                </a:rPr>
                <a:t>Orbit length=n*</a:t>
              </a:r>
              <a:r>
                <a:rPr lang="el-GR" altLang="en-US" dirty="0">
                  <a:solidFill>
                    <a:srgbClr val="000000"/>
                  </a:solidFill>
                </a:rPr>
                <a:t>λ</a:t>
              </a:r>
              <a:r>
                <a:rPr lang="en-US" altLang="en-US" dirty="0">
                  <a:solidFill>
                    <a:srgbClr val="000000"/>
                  </a:solidFill>
                </a:rPr>
                <a:t> (n=2)</a:t>
              </a:r>
              <a:endParaRPr lang="el-GR" altLang="en-US" dirty="0">
                <a:solidFill>
                  <a:srgbClr val="000000"/>
                </a:solidFill>
              </a:endParaRPr>
            </a:p>
          </p:txBody>
        </p:sp>
        <p:sp>
          <p:nvSpPr>
            <p:cNvPr id="62476" name="Line 13"/>
            <p:cNvSpPr>
              <a:spLocks noChangeShapeType="1"/>
            </p:cNvSpPr>
            <p:nvPr/>
          </p:nvSpPr>
          <p:spPr bwMode="auto">
            <a:xfrm flipV="1">
              <a:off x="2832" y="3696"/>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62477"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2" y="2016"/>
              <a:ext cx="1728"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8" name="Line 15"/>
            <p:cNvSpPr>
              <a:spLocks noChangeShapeType="1"/>
            </p:cNvSpPr>
            <p:nvPr/>
          </p:nvSpPr>
          <p:spPr bwMode="auto">
            <a:xfrm>
              <a:off x="720" y="3648"/>
              <a:ext cx="110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479" name="Text Box 16"/>
            <p:cNvSpPr txBox="1">
              <a:spLocks noChangeArrowheads="1"/>
            </p:cNvSpPr>
            <p:nvPr/>
          </p:nvSpPr>
          <p:spPr bwMode="auto">
            <a:xfrm>
              <a:off x="1056" y="3369"/>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l-GR" altLang="en-US">
                  <a:solidFill>
                    <a:srgbClr val="000000"/>
                  </a:solidFill>
                </a:rPr>
                <a:t>λ</a:t>
              </a:r>
              <a:r>
                <a:rPr lang="en-US" altLang="en-US" baseline="-25000">
                  <a:solidFill>
                    <a:srgbClr val="000000"/>
                  </a:solidFill>
                </a:rPr>
                <a:t>electron</a:t>
              </a:r>
              <a:endParaRPr lang="el-GR" altLang="en-US">
                <a:solidFill>
                  <a:srgbClr val="000000"/>
                </a:solidFill>
              </a:endParaRPr>
            </a:p>
          </p:txBody>
        </p:sp>
      </p:grpSp>
      <p:sp>
        <p:nvSpPr>
          <p:cNvPr id="62470" name="Text Box 18"/>
          <p:cNvSpPr txBox="1">
            <a:spLocks noChangeArrowheads="1"/>
          </p:cNvSpPr>
          <p:nvPr/>
        </p:nvSpPr>
        <p:spPr bwMode="auto">
          <a:xfrm>
            <a:off x="7223125" y="2514600"/>
            <a:ext cx="1822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a:solidFill>
                  <a:srgbClr val="000000"/>
                </a:solidFill>
              </a:rPr>
              <a:t>Louis de Broglie</a:t>
            </a:r>
          </a:p>
          <a:p>
            <a:pPr algn="ctr" eaLnBrk="1" hangingPunct="1"/>
            <a:r>
              <a:rPr lang="en-US" altLang="en-US">
                <a:solidFill>
                  <a:srgbClr val="000000"/>
                </a:solidFill>
              </a:rPr>
              <a:t>(1892-1987)</a:t>
            </a:r>
          </a:p>
        </p:txBody>
      </p:sp>
    </p:spTree>
    <p:extLst>
      <p:ext uri="{BB962C8B-B14F-4D97-AF65-F5344CB8AC3E}">
        <p14:creationId xmlns:p14="http://schemas.microsoft.com/office/powerpoint/2010/main" val="1019055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5"/>
          <p:cNvSpPr txBox="1">
            <a:spLocks noChangeArrowheads="1"/>
          </p:cNvSpPr>
          <p:nvPr/>
        </p:nvSpPr>
        <p:spPr bwMode="auto">
          <a:xfrm>
            <a:off x="474663" y="304800"/>
            <a:ext cx="3303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b="1"/>
              <a:t>Wave-Particle Duality</a:t>
            </a:r>
          </a:p>
        </p:txBody>
      </p:sp>
      <p:sp>
        <p:nvSpPr>
          <p:cNvPr id="61443" name="Ink 5"/>
          <p:cNvSpPr>
            <a:spLocks noRot="1" noChangeAspect="1" noEditPoints="1" noChangeArrowheads="1" noChangeShapeType="1" noTextEdit="1"/>
          </p:cNvSpPr>
          <p:nvPr/>
        </p:nvSpPr>
        <p:spPr bwMode="auto">
          <a:xfrm>
            <a:off x="8599488" y="5983288"/>
            <a:ext cx="1587" cy="1587"/>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60000 65536"/>
              <a:gd name="T13" fmla="*/ 0 60000 65536"/>
              <a:gd name="T14" fmla="*/ 0 60000 65536"/>
              <a:gd name="T15" fmla="*/ 0 60000 65536"/>
              <a:gd name="T16" fmla="*/ 0 60000 65536"/>
              <a:gd name="T17" fmla="*/ 0 60000 65536"/>
              <a:gd name="T18" fmla="*/ 0 w 1"/>
              <a:gd name="T19" fmla="*/ 0 h 1"/>
              <a:gd name="T20" fmla="*/ 1 w 1"/>
              <a:gd name="T21" fmla="*/ 1 h 1"/>
            </a:gdLst>
            <a:ahLst/>
            <a:cxnLst>
              <a:cxn ang="T12">
                <a:pos x="T0" y="T1"/>
              </a:cxn>
              <a:cxn ang="T13">
                <a:pos x="T2" y="T3"/>
              </a:cxn>
              <a:cxn ang="T14">
                <a:pos x="T4" y="T5"/>
              </a:cxn>
              <a:cxn ang="T15">
                <a:pos x="T6" y="T7"/>
              </a:cxn>
              <a:cxn ang="T16">
                <a:pos x="T8" y="T9"/>
              </a:cxn>
              <a:cxn ang="T17">
                <a:pos x="T10" y="T11"/>
              </a:cxn>
            </a:cxnLst>
            <a:rect l="T18" t="T19" r="T20" b="T21"/>
            <a:pathLst>
              <a:path w="1" h="1" extrusionOk="0">
                <a:moveTo>
                  <a:pt x="0" y="0"/>
                </a:moveTo>
                <a:lnTo>
                  <a:pt x="0" y="0"/>
                </a:lnTo>
              </a:path>
              <a:path w="1" h="1" extrusionOk="0">
                <a:moveTo>
                  <a:pt x="0" y="0"/>
                </a:moveTo>
                <a:lnTo>
                  <a:pt x="0" y="0"/>
                </a:lnTo>
              </a:path>
              <a:path w="1" h="1" extrusionOk="0">
                <a:moveTo>
                  <a:pt x="0" y="0"/>
                </a:moveTo>
                <a:lnTo>
                  <a:pt x="0" y="0"/>
                </a:ln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6144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858982"/>
            <a:ext cx="818515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3550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4"/>
          <p:cNvSpPr txBox="1">
            <a:spLocks noChangeArrowheads="1"/>
          </p:cNvSpPr>
          <p:nvPr/>
        </p:nvSpPr>
        <p:spPr bwMode="auto">
          <a:xfrm>
            <a:off x="174625" y="409575"/>
            <a:ext cx="8893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a:solidFill>
                  <a:srgbClr val="000000"/>
                </a:solidFill>
              </a:rPr>
              <a:t>Prove for wave character of light and matter: Diffraction</a:t>
            </a:r>
          </a:p>
        </p:txBody>
      </p:sp>
      <p:pic>
        <p:nvPicPr>
          <p:cNvPr id="63491" name="Picture 5" descr="Young+Fringe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219200"/>
            <a:ext cx="3505200"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Text Box 6"/>
          <p:cNvSpPr txBox="1">
            <a:spLocks noChangeArrowheads="1"/>
          </p:cNvSpPr>
          <p:nvPr/>
        </p:nvSpPr>
        <p:spPr bwMode="auto">
          <a:xfrm>
            <a:off x="6172200" y="2209800"/>
            <a:ext cx="1616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a:solidFill>
                  <a:srgbClr val="000000"/>
                </a:solidFill>
              </a:rPr>
              <a:t>Interference pattern</a:t>
            </a:r>
          </a:p>
        </p:txBody>
      </p:sp>
      <p:pic>
        <p:nvPicPr>
          <p:cNvPr id="63493" name="Picture 7" descr="Young_Diffra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886200"/>
            <a:ext cx="541020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Text Box 8"/>
          <p:cNvSpPr txBox="1">
            <a:spLocks noChangeArrowheads="1"/>
          </p:cNvSpPr>
          <p:nvPr/>
        </p:nvSpPr>
        <p:spPr bwMode="auto">
          <a:xfrm>
            <a:off x="5867400" y="4419600"/>
            <a:ext cx="28194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solidFill>
                  <a:srgbClr val="000000"/>
                </a:solidFill>
              </a:rPr>
              <a:t>Light interference gives diffraction patterns (Thomas Young, 1803) indicating wave-character of light.</a:t>
            </a:r>
          </a:p>
        </p:txBody>
      </p:sp>
    </p:spTree>
    <p:extLst>
      <p:ext uri="{BB962C8B-B14F-4D97-AF65-F5344CB8AC3E}">
        <p14:creationId xmlns:p14="http://schemas.microsoft.com/office/powerpoint/2010/main" val="3701568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4" descr="DifraccionElectronesM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559" y="1030171"/>
            <a:ext cx="3088895" cy="3088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5" name="Picture 6" descr="Simple-TEM-beam-pa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828" y="1059873"/>
            <a:ext cx="38862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Text Box 8"/>
          <p:cNvSpPr txBox="1">
            <a:spLocks noChangeArrowheads="1"/>
          </p:cNvSpPr>
          <p:nvPr/>
        </p:nvSpPr>
        <p:spPr bwMode="auto">
          <a:xfrm>
            <a:off x="974148" y="255026"/>
            <a:ext cx="321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dirty="0">
                <a:solidFill>
                  <a:srgbClr val="000000"/>
                </a:solidFill>
              </a:rPr>
              <a:t>Electron Diffraction</a:t>
            </a:r>
          </a:p>
        </p:txBody>
      </p:sp>
      <p:sp>
        <p:nvSpPr>
          <p:cNvPr id="64517" name="Text Box 9"/>
          <p:cNvSpPr txBox="1">
            <a:spLocks noChangeArrowheads="1"/>
          </p:cNvSpPr>
          <p:nvPr/>
        </p:nvSpPr>
        <p:spPr bwMode="auto">
          <a:xfrm>
            <a:off x="5156488" y="5659512"/>
            <a:ext cx="39782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solidFill>
                  <a:srgbClr val="000000"/>
                </a:solidFill>
              </a:rPr>
              <a:t>George Thomson, Clinton Davisson and Lester </a:t>
            </a:r>
            <a:r>
              <a:rPr lang="en-US" altLang="en-US" dirty="0" err="1">
                <a:solidFill>
                  <a:srgbClr val="000000"/>
                </a:solidFill>
              </a:rPr>
              <a:t>Germer</a:t>
            </a:r>
            <a:r>
              <a:rPr lang="en-US" altLang="en-US" dirty="0">
                <a:solidFill>
                  <a:srgbClr val="000000"/>
                </a:solidFill>
              </a:rPr>
              <a:t> (1927)</a:t>
            </a:r>
          </a:p>
        </p:txBody>
      </p:sp>
      <p:sp>
        <p:nvSpPr>
          <p:cNvPr id="64518" name="Text Box 10"/>
          <p:cNvSpPr txBox="1">
            <a:spLocks noChangeArrowheads="1"/>
          </p:cNvSpPr>
          <p:nvPr/>
        </p:nvSpPr>
        <p:spPr bwMode="auto">
          <a:xfrm>
            <a:off x="212725" y="4953000"/>
            <a:ext cx="496887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buFontTx/>
              <a:buChar char="-"/>
            </a:pPr>
            <a:r>
              <a:rPr lang="en-US" altLang="en-US">
                <a:solidFill>
                  <a:srgbClr val="000000"/>
                </a:solidFill>
              </a:rPr>
              <a:t>The observation of electron diffraction confirmed the de Broglie hypothesis</a:t>
            </a:r>
          </a:p>
          <a:p>
            <a:pPr eaLnBrk="1" hangingPunct="1">
              <a:buFontTx/>
              <a:buChar char="-"/>
            </a:pPr>
            <a:r>
              <a:rPr lang="en-US" altLang="en-US">
                <a:solidFill>
                  <a:srgbClr val="000000"/>
                </a:solidFill>
              </a:rPr>
              <a:t> The de Broglie-wavelength of a particle signifies the relative importance of its wave and particle-nature</a:t>
            </a:r>
          </a:p>
        </p:txBody>
      </p:sp>
      <p:sp>
        <p:nvSpPr>
          <p:cNvPr id="64519" name="Text Box 11"/>
          <p:cNvSpPr txBox="1">
            <a:spLocks noChangeArrowheads="1"/>
          </p:cNvSpPr>
          <p:nvPr/>
        </p:nvSpPr>
        <p:spPr bwMode="auto">
          <a:xfrm>
            <a:off x="5043343" y="4965955"/>
            <a:ext cx="37496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dirty="0">
                <a:solidFill>
                  <a:srgbClr val="000000"/>
                </a:solidFill>
              </a:rPr>
              <a:t>Transmission electron microscope electron diffraction pattern</a:t>
            </a:r>
          </a:p>
        </p:txBody>
      </p:sp>
      <p:pic>
        <p:nvPicPr>
          <p:cNvPr id="35842" name="Picture 2" descr="File:Double-slit experiment results Tanamura 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7985" y="409169"/>
            <a:ext cx="1494414" cy="433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875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6973" y="696191"/>
            <a:ext cx="7803574" cy="5509200"/>
          </a:xfrm>
          <a:prstGeom prst="rect">
            <a:avLst/>
          </a:prstGeom>
          <a:noFill/>
        </p:spPr>
        <p:txBody>
          <a:bodyPr wrap="square" rtlCol="0">
            <a:spAutoFit/>
          </a:bodyPr>
          <a:lstStyle/>
          <a:p>
            <a:pPr marL="400050" indent="-400050" algn="ctr">
              <a:buAutoNum type="romanUcPeriod"/>
            </a:pPr>
            <a:r>
              <a:rPr lang="en-US" sz="3200" dirty="0"/>
              <a:t>Brief History of Quantum Mechanics Leading to the Schrodinger Equation</a:t>
            </a:r>
          </a:p>
          <a:p>
            <a:pPr marL="400050" indent="-400050" algn="ctr">
              <a:buAutoNum type="romanUcPeriod"/>
            </a:pPr>
            <a:endParaRPr lang="en-US" sz="3200" dirty="0">
              <a:solidFill>
                <a:srgbClr val="FF0000"/>
              </a:solidFill>
            </a:endParaRPr>
          </a:p>
          <a:p>
            <a:pPr marL="400050" indent="-400050" algn="ctr">
              <a:buAutoNum type="romanUcPeriod"/>
            </a:pPr>
            <a:r>
              <a:rPr lang="en-US" sz="3200" dirty="0">
                <a:solidFill>
                  <a:srgbClr val="FF0000"/>
                </a:solidFill>
              </a:rPr>
              <a:t>Time-Independent Schrodinger Equation,  and the Postulates of QM</a:t>
            </a:r>
          </a:p>
          <a:p>
            <a:pPr marL="400050" indent="-400050" algn="ctr">
              <a:buAutoNum type="romanUcPeriod"/>
            </a:pPr>
            <a:endParaRPr lang="en-US" sz="3200" dirty="0"/>
          </a:p>
          <a:p>
            <a:pPr marL="400050" indent="-400050" algn="ctr">
              <a:buAutoNum type="romanUcPeriod"/>
            </a:pPr>
            <a:r>
              <a:rPr lang="en-US" sz="3200" dirty="0"/>
              <a:t> Particle in a Box – One Dimension, Single Particle Solution to Schrodinger Eqn.</a:t>
            </a:r>
          </a:p>
          <a:p>
            <a:pPr marL="400050" indent="-400050" algn="ctr">
              <a:buAutoNum type="romanUcPeriod"/>
            </a:pPr>
            <a:endParaRPr lang="en-US" sz="3200" dirty="0"/>
          </a:p>
          <a:p>
            <a:pPr marL="400050" indent="-400050" algn="ctr">
              <a:buAutoNum type="romanUcPeriod"/>
            </a:pPr>
            <a:r>
              <a:rPr lang="en-US" sz="3200" dirty="0"/>
              <a:t> Hydrogen Atom – Determining Orbitals from the Schrodinger Equation </a:t>
            </a:r>
          </a:p>
        </p:txBody>
      </p:sp>
    </p:spTree>
    <p:extLst>
      <p:ext uri="{BB962C8B-B14F-4D97-AF65-F5344CB8AC3E}">
        <p14:creationId xmlns:p14="http://schemas.microsoft.com/office/powerpoint/2010/main" val="4026388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4"/>
          <p:cNvSpPr txBox="1">
            <a:spLocks noChangeArrowheads="1"/>
          </p:cNvSpPr>
          <p:nvPr/>
        </p:nvSpPr>
        <p:spPr bwMode="auto">
          <a:xfrm>
            <a:off x="0" y="38227"/>
            <a:ext cx="940675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dirty="0">
                <a:solidFill>
                  <a:srgbClr val="000000"/>
                </a:solidFill>
              </a:rPr>
              <a:t>The Schrödinger equation:  postulate that the states of an electron are the solution of a wave equation </a:t>
            </a:r>
          </a:p>
        </p:txBody>
      </p:sp>
      <p:pic>
        <p:nvPicPr>
          <p:cNvPr id="675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4339" y="817418"/>
            <a:ext cx="2752870" cy="275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Text Box 6"/>
          <p:cNvSpPr txBox="1">
            <a:spLocks noChangeArrowheads="1"/>
          </p:cNvSpPr>
          <p:nvPr/>
        </p:nvSpPr>
        <p:spPr bwMode="auto">
          <a:xfrm>
            <a:off x="281152" y="3876402"/>
            <a:ext cx="84582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buFontTx/>
              <a:buChar char="-"/>
            </a:pPr>
            <a:r>
              <a:rPr lang="en-US" altLang="en-US" dirty="0">
                <a:solidFill>
                  <a:srgbClr val="000000"/>
                </a:solidFill>
              </a:rPr>
              <a:t> Electrons move in specific orbitals due to their partial wave-character (Bohr, de Broglie)</a:t>
            </a:r>
          </a:p>
          <a:p>
            <a:pPr eaLnBrk="1" hangingPunct="1">
              <a:buFontTx/>
              <a:buChar char="-"/>
            </a:pPr>
            <a:r>
              <a:rPr lang="en-US" altLang="en-US" dirty="0">
                <a:solidFill>
                  <a:srgbClr val="000000"/>
                </a:solidFill>
              </a:rPr>
              <a:t> As such, we might expect that we can model the behavior of events at the atomistic level using a wave-equation:</a:t>
            </a:r>
          </a:p>
          <a:p>
            <a:pPr eaLnBrk="1" hangingPunct="1">
              <a:buFontTx/>
              <a:buChar char="-"/>
            </a:pPr>
            <a:endParaRPr lang="en-US" altLang="en-US" dirty="0">
              <a:solidFill>
                <a:srgbClr val="000000"/>
              </a:solidFill>
            </a:endParaRPr>
          </a:p>
          <a:p>
            <a:pPr eaLnBrk="1" hangingPunct="1">
              <a:buFontTx/>
              <a:buChar char="-"/>
            </a:pPr>
            <a:endParaRPr lang="en-US" altLang="en-US" dirty="0">
              <a:solidFill>
                <a:srgbClr val="000000"/>
              </a:solidFill>
            </a:endParaRPr>
          </a:p>
          <a:p>
            <a:pPr eaLnBrk="1" hangingPunct="1">
              <a:buFontTx/>
              <a:buChar char="-"/>
            </a:pPr>
            <a:r>
              <a:rPr lang="en-US" altLang="en-US" dirty="0">
                <a:solidFill>
                  <a:srgbClr val="000000"/>
                </a:solidFill>
              </a:rPr>
              <a:t> In 1926 Erwin Schrödinger suggested that a wave equation </a:t>
            </a:r>
            <a:r>
              <a:rPr lang="el-GR" altLang="en-US" dirty="0">
                <a:solidFill>
                  <a:srgbClr val="000000"/>
                </a:solidFill>
              </a:rPr>
              <a:t>Ψ</a:t>
            </a:r>
            <a:r>
              <a:rPr lang="en-US" altLang="en-US" dirty="0">
                <a:solidFill>
                  <a:srgbClr val="000000"/>
                </a:solidFill>
              </a:rPr>
              <a:t> could be used to describe matter waves:</a:t>
            </a:r>
            <a:endParaRPr lang="el-GR" altLang="en-US" dirty="0">
              <a:solidFill>
                <a:srgbClr val="000000"/>
              </a:solidFill>
            </a:endParaRPr>
          </a:p>
        </p:txBody>
      </p:sp>
      <p:graphicFrame>
        <p:nvGraphicFramePr>
          <p:cNvPr id="67589" name="Object 7"/>
          <p:cNvGraphicFramePr>
            <a:graphicFrameLocks noChangeAspect="1"/>
          </p:cNvGraphicFramePr>
          <p:nvPr/>
        </p:nvGraphicFramePr>
        <p:xfrm>
          <a:off x="4419600" y="4659313"/>
          <a:ext cx="2438400" cy="750887"/>
        </p:xfrm>
        <a:graphic>
          <a:graphicData uri="http://schemas.openxmlformats.org/presentationml/2006/ole">
            <mc:AlternateContent xmlns:mc="http://schemas.openxmlformats.org/markup-compatibility/2006">
              <mc:Choice xmlns:v="urn:schemas-microsoft-com:vml" Requires="v">
                <p:oleObj name="Equation" r:id="rId4" imgW="1358900" imgH="419100" progId="Equation.3">
                  <p:embed/>
                </p:oleObj>
              </mc:Choice>
              <mc:Fallback>
                <p:oleObj name="Equation" r:id="rId4" imgW="1358900" imgH="419100" progId="Equation.3">
                  <p:embed/>
                  <p:pic>
                    <p:nvPicPr>
                      <p:cNvPr id="67589"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4659313"/>
                        <a:ext cx="24384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7590" name="Picture 8" descr="Erwin_Schrodinger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8883" y="929967"/>
            <a:ext cx="1971675"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1" name="Text Box 9"/>
          <p:cNvSpPr txBox="1">
            <a:spLocks noChangeArrowheads="1"/>
          </p:cNvSpPr>
          <p:nvPr/>
        </p:nvSpPr>
        <p:spPr bwMode="auto">
          <a:xfrm>
            <a:off x="6673850" y="3376448"/>
            <a:ext cx="2051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a:solidFill>
                  <a:srgbClr val="000000"/>
                </a:solidFill>
              </a:rPr>
              <a:t>Erwin Schrödinger</a:t>
            </a:r>
          </a:p>
          <a:p>
            <a:pPr algn="ctr" eaLnBrk="1" hangingPunct="1"/>
            <a:r>
              <a:rPr lang="en-US" altLang="en-US">
                <a:solidFill>
                  <a:srgbClr val="000000"/>
                </a:solidFill>
              </a:rPr>
              <a:t>(1887-1961)</a:t>
            </a:r>
          </a:p>
        </p:txBody>
      </p:sp>
      <p:sp>
        <p:nvSpPr>
          <p:cNvPr id="67592" name="Rectangle 11"/>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en-US" altLang="en-US">
              <a:solidFill>
                <a:srgbClr val="000000"/>
              </a:solidFill>
            </a:endParaRPr>
          </a:p>
        </p:txBody>
      </p:sp>
      <mc:AlternateContent xmlns:mc="http://schemas.openxmlformats.org/markup-compatibility/2006" xmlns:a14="http://schemas.microsoft.com/office/drawing/2010/main">
        <mc:Choice Requires="a14">
          <p:sp>
            <p:nvSpPr>
              <p:cNvPr id="10" name="TextBox 9"/>
              <p:cNvSpPr txBox="1"/>
              <p:nvPr/>
            </p:nvSpPr>
            <p:spPr>
              <a:xfrm>
                <a:off x="1301746" y="6013450"/>
                <a:ext cx="6384505" cy="764184"/>
              </a:xfrm>
              <a:prstGeom prst="rect">
                <a:avLst/>
              </a:prstGeom>
              <a:noFill/>
            </p:spPr>
            <p:txBody>
              <a:bodyPr wrap="none" rtlCol="0">
                <a:spAutoFit/>
              </a:bodyPr>
              <a:lstStyle/>
              <a:p>
                <a14:m>
                  <m:oMath xmlns:m="http://schemas.openxmlformats.org/officeDocument/2006/math">
                    <m:r>
                      <a:rPr lang="en-US" sz="2800" b="0" i="1" smtClean="0">
                        <a:latin typeface="Cambria Math" panose="02040503050406030204" pitchFamily="18" charset="0"/>
                      </a:rPr>
                      <m:t>𝑖</m:t>
                    </m:r>
                    <m:r>
                      <a:rPr lang="en-US" sz="2800" i="1">
                        <a:latin typeface="Cambria Math" panose="02040503050406030204" pitchFamily="18" charset="0"/>
                        <a:ea typeface="Cambria Math" panose="02040503050406030204" pitchFamily="18" charset="0"/>
                      </a:rPr>
                      <m:t>ℏ</m:t>
                    </m:r>
                    <m:f>
                      <m:fPr>
                        <m:ctrlPr>
                          <a:rPr lang="en-US" sz="2800" i="1" smtClean="0">
                            <a:latin typeface="Cambria Math" panose="02040503050406030204" pitchFamily="18" charset="0"/>
                          </a:rPr>
                        </m:ctrlPr>
                      </m:fPr>
                      <m:num>
                        <m:r>
                          <a:rPr lang="en-US" sz="2800" i="1" smtClean="0">
                            <a:latin typeface="Cambria Math" panose="02040503050406030204" pitchFamily="18" charset="0"/>
                          </a:rPr>
                          <m:t>𝜕</m:t>
                        </m:r>
                        <m:r>
                          <m:rPr>
                            <m:sty m:val="p"/>
                          </m:rPr>
                          <a:rPr lang="el-GR" sz="2800" i="0" smtClean="0">
                            <a:latin typeface="Cambria Math" panose="02040503050406030204" pitchFamily="18" charset="0"/>
                            <a:ea typeface="Cambria Math" panose="02040503050406030204" pitchFamily="18" charset="0"/>
                          </a:rPr>
                          <m:t>Ψ</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𝑡</m:t>
                            </m:r>
                          </m:e>
                        </m:d>
                      </m:num>
                      <m:den>
                        <m:r>
                          <a:rPr lang="en-US" sz="2800" i="1" smtClean="0">
                            <a:latin typeface="Cambria Math" panose="02040503050406030204" pitchFamily="18" charset="0"/>
                          </a:rPr>
                          <m:t>𝜕</m:t>
                        </m:r>
                        <m:r>
                          <a:rPr lang="en-US" sz="2800" b="0" i="1" smtClean="0">
                            <a:latin typeface="Cambria Math" panose="02040503050406030204" pitchFamily="18" charset="0"/>
                          </a:rPr>
                          <m:t>𝑡</m:t>
                        </m:r>
                      </m:den>
                    </m:f>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sSup>
                          <m:sSupPr>
                            <m:ctrlPr>
                              <a:rPr lang="en-US" sz="2800" i="1" smtClean="0">
                                <a:latin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ℏ</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ea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𝑚</m:t>
                        </m:r>
                      </m:den>
                    </m:f>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m:t>
                            </m:r>
                          </m:e>
                          <m:sup>
                            <m:r>
                              <a:rPr lang="en-US" sz="2800" b="0" i="1" smtClean="0">
                                <a:latin typeface="Cambria Math" panose="02040503050406030204" pitchFamily="18" charset="0"/>
                              </a:rPr>
                              <m:t>2</m:t>
                            </m:r>
                          </m:sup>
                        </m:sSup>
                        <m:r>
                          <m:rPr>
                            <m:sty m:val="p"/>
                          </m:rPr>
                          <a:rPr lang="el-GR" sz="2800" i="0" smtClean="0">
                            <a:latin typeface="Cambria Math" panose="02040503050406030204" pitchFamily="18" charset="0"/>
                            <a:ea typeface="Cambria Math" panose="02040503050406030204" pitchFamily="18" charset="0"/>
                          </a:rPr>
                          <m:t>Ψ</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𝑡</m:t>
                            </m:r>
                          </m:e>
                        </m:d>
                      </m:num>
                      <m:den>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m:t>
                            </m:r>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den>
                    </m:f>
                    <m:r>
                      <a:rPr lang="en-US" sz="2800" b="0" i="0" smtClean="0">
                        <a:latin typeface="Cambria Math" panose="02040503050406030204" pitchFamily="18" charset="0"/>
                      </a:rPr>
                      <m:t>+</m:t>
                    </m:r>
                    <m:r>
                      <m:rPr>
                        <m:sty m:val="p"/>
                      </m:rPr>
                      <a:rPr lang="en-US" sz="2800" b="0" i="0" smtClean="0">
                        <a:latin typeface="Cambria Math" panose="02040503050406030204" pitchFamily="18" charset="0"/>
                      </a:rPr>
                      <m:t>V</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x</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t</m:t>
                    </m:r>
                    <m:r>
                      <a:rPr lang="en-US" sz="2800" b="0" i="0" smtClean="0">
                        <a:latin typeface="Cambria Math" panose="02040503050406030204" pitchFamily="18" charset="0"/>
                      </a:rPr>
                      <m:t>)</m:t>
                    </m:r>
                  </m:oMath>
                </a14:m>
                <a:r>
                  <a:rPr lang="el-GR" sz="2800" dirty="0">
                    <a:ea typeface="Cambria Math" panose="02040503050406030204" pitchFamily="18" charset="0"/>
                  </a:rPr>
                  <a:t> </a:t>
                </a:r>
                <a14:m>
                  <m:oMath xmlns:m="http://schemas.openxmlformats.org/officeDocument/2006/math">
                    <m:r>
                      <m:rPr>
                        <m:sty m:val="p"/>
                      </m:rPr>
                      <a:rPr lang="el-GR" sz="2800" i="0" smtClean="0">
                        <a:latin typeface="Cambria Math" panose="02040503050406030204" pitchFamily="18" charset="0"/>
                        <a:ea typeface="Cambria Math" panose="02040503050406030204" pitchFamily="18" charset="0"/>
                      </a:rPr>
                      <m:t>Ψ</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𝑡</m:t>
                        </m:r>
                      </m:e>
                    </m:d>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1301746" y="6013450"/>
                <a:ext cx="6384505" cy="764184"/>
              </a:xfrm>
              <a:prstGeom prst="rect">
                <a:avLst/>
              </a:prstGeom>
              <a:blipFill rotWithShape="0">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55142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4"/>
          <p:cNvSpPr txBox="1">
            <a:spLocks noChangeArrowheads="1"/>
          </p:cNvSpPr>
          <p:nvPr/>
        </p:nvSpPr>
        <p:spPr bwMode="auto">
          <a:xfrm>
            <a:off x="43136" y="108279"/>
            <a:ext cx="87750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dirty="0">
                <a:solidFill>
                  <a:srgbClr val="000000"/>
                </a:solidFill>
              </a:rPr>
              <a:t>The postulates of Quantum Mechanics – the wavefunction is the state function of a quantum system</a:t>
            </a:r>
          </a:p>
        </p:txBody>
      </p:sp>
      <p:sp>
        <p:nvSpPr>
          <p:cNvPr id="70659" name="Text Box 5"/>
          <p:cNvSpPr txBox="1">
            <a:spLocks noChangeArrowheads="1"/>
          </p:cNvSpPr>
          <p:nvPr/>
        </p:nvSpPr>
        <p:spPr bwMode="auto">
          <a:xfrm>
            <a:off x="850376" y="1451829"/>
            <a:ext cx="7635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i="1" dirty="0">
                <a:solidFill>
                  <a:srgbClr val="000000"/>
                </a:solidFill>
              </a:rPr>
              <a:t>These postulates can not be proved; their proof is in the fact that they have resulted in a successful solution of real-world problems</a:t>
            </a:r>
          </a:p>
        </p:txBody>
      </p:sp>
      <p:sp>
        <p:nvSpPr>
          <p:cNvPr id="70660" name="Text Box 6"/>
          <p:cNvSpPr txBox="1">
            <a:spLocks noChangeArrowheads="1"/>
          </p:cNvSpPr>
          <p:nvPr/>
        </p:nvSpPr>
        <p:spPr bwMode="auto">
          <a:xfrm>
            <a:off x="517525" y="2492937"/>
            <a:ext cx="83058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00050" indent="-400050"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buFontTx/>
              <a:buAutoNum type="romanUcPeriod"/>
            </a:pPr>
            <a:r>
              <a:rPr lang="en-US" altLang="en-US" dirty="0">
                <a:solidFill>
                  <a:srgbClr val="000000"/>
                </a:solidFill>
              </a:rPr>
              <a:t>The state of any quantum mechanical system can be specified by a function </a:t>
            </a:r>
            <a:r>
              <a:rPr lang="el-GR" altLang="en-US" dirty="0">
                <a:solidFill>
                  <a:srgbClr val="000000"/>
                </a:solidFill>
              </a:rPr>
              <a:t>Ψ</a:t>
            </a:r>
            <a:r>
              <a:rPr lang="en-US" altLang="en-US" dirty="0">
                <a:solidFill>
                  <a:srgbClr val="000000"/>
                </a:solidFill>
              </a:rPr>
              <a:t>(</a:t>
            </a:r>
            <a:r>
              <a:rPr lang="en-US" altLang="en-US" dirty="0" err="1">
                <a:solidFill>
                  <a:srgbClr val="000000"/>
                </a:solidFill>
              </a:rPr>
              <a:t>x,t</a:t>
            </a:r>
            <a:r>
              <a:rPr lang="en-US" altLang="en-US" dirty="0">
                <a:solidFill>
                  <a:srgbClr val="000000"/>
                </a:solidFill>
              </a:rPr>
              <a:t>), called the wave function of the system. The quantity </a:t>
            </a:r>
            <a:r>
              <a:rPr lang="el-GR" altLang="en-US" dirty="0">
                <a:solidFill>
                  <a:srgbClr val="000000"/>
                </a:solidFill>
              </a:rPr>
              <a:t>ΨΨ</a:t>
            </a:r>
            <a:r>
              <a:rPr lang="en-US" altLang="en-US" baseline="30000" dirty="0">
                <a:solidFill>
                  <a:srgbClr val="000000"/>
                </a:solidFill>
              </a:rPr>
              <a:t>*</a:t>
            </a:r>
            <a:r>
              <a:rPr lang="en-US" altLang="en-US" dirty="0">
                <a:solidFill>
                  <a:srgbClr val="000000"/>
                </a:solidFill>
              </a:rPr>
              <a:t>dx is the probability that the position x of the particle lies between x and </a:t>
            </a:r>
            <a:r>
              <a:rPr lang="el-GR" altLang="en-US" dirty="0">
                <a:solidFill>
                  <a:srgbClr val="000000"/>
                </a:solidFill>
              </a:rPr>
              <a:t>Δ</a:t>
            </a:r>
            <a:r>
              <a:rPr lang="en-US" altLang="en-US" dirty="0">
                <a:solidFill>
                  <a:srgbClr val="000000"/>
                </a:solidFill>
              </a:rPr>
              <a:t>x :</a:t>
            </a:r>
          </a:p>
          <a:p>
            <a:pPr eaLnBrk="1" hangingPunct="1">
              <a:buFontTx/>
              <a:buAutoNum type="romanUcPeriod"/>
            </a:pPr>
            <a:endParaRPr lang="en-US" altLang="en-US" dirty="0">
              <a:solidFill>
                <a:srgbClr val="000000"/>
              </a:solidFill>
            </a:endParaRPr>
          </a:p>
          <a:p>
            <a:pPr marL="1371600" lvl="3" indent="0" eaLnBrk="1" hangingPunct="1"/>
            <a:endParaRPr lang="en-US" altLang="en-US" dirty="0">
              <a:solidFill>
                <a:srgbClr val="000000"/>
              </a:solidFill>
            </a:endParaRPr>
          </a:p>
          <a:p>
            <a:pPr marL="1371600" lvl="3" indent="0" eaLnBrk="1" hangingPunct="1"/>
            <a:r>
              <a:rPr lang="en-US" altLang="en-US" dirty="0">
                <a:solidFill>
                  <a:srgbClr val="000000"/>
                </a:solidFill>
              </a:rPr>
              <a:t> </a:t>
            </a:r>
          </a:p>
          <a:p>
            <a:pPr eaLnBrk="1" hangingPunct="1">
              <a:buFontTx/>
              <a:buAutoNum type="romanUcPeriod"/>
            </a:pPr>
            <a:r>
              <a:rPr lang="en-US" altLang="en-US" dirty="0">
                <a:solidFill>
                  <a:srgbClr val="000000"/>
                </a:solidFill>
              </a:rPr>
              <a:t>There exists some operator that can be used to determine any observable value of a system from the </a:t>
            </a:r>
            <a:r>
              <a:rPr lang="en-US" altLang="en-US" dirty="0" err="1">
                <a:solidFill>
                  <a:srgbClr val="000000"/>
                </a:solidFill>
              </a:rPr>
              <a:t>wavefunction</a:t>
            </a:r>
            <a:endParaRPr lang="en-US" altLang="en-US" dirty="0">
              <a:solidFill>
                <a:srgbClr val="000000"/>
              </a:solidFill>
            </a:endParaRPr>
          </a:p>
          <a:p>
            <a:pPr eaLnBrk="1" hangingPunct="1">
              <a:buFontTx/>
              <a:buAutoNum type="romanUcPeriod"/>
            </a:pPr>
            <a:endParaRPr lang="en-US" altLang="en-US" dirty="0">
              <a:solidFill>
                <a:srgbClr val="000000"/>
              </a:solidFill>
            </a:endParaRPr>
          </a:p>
          <a:p>
            <a:pPr eaLnBrk="1" hangingPunct="1">
              <a:buFontTx/>
              <a:buAutoNum type="romanUcPeriod"/>
            </a:pPr>
            <a:r>
              <a:rPr lang="en-US" altLang="en-US" dirty="0">
                <a:solidFill>
                  <a:srgbClr val="000000"/>
                </a:solidFill>
              </a:rPr>
              <a:t>The observable variable is given by:</a:t>
            </a:r>
          </a:p>
        </p:txBody>
      </p:sp>
      <p:sp>
        <p:nvSpPr>
          <p:cNvPr id="70661" name="Text Box 7"/>
          <p:cNvSpPr txBox="1">
            <a:spLocks noChangeArrowheads="1"/>
          </p:cNvSpPr>
          <p:nvPr/>
        </p:nvSpPr>
        <p:spPr bwMode="auto">
          <a:xfrm>
            <a:off x="6254750" y="874713"/>
            <a:ext cx="2355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solidFill>
                  <a:srgbClr val="000000"/>
                </a:solidFill>
              </a:rPr>
              <a:t>Laurendeau, page 81</a:t>
            </a:r>
          </a:p>
        </p:txBody>
      </p:sp>
      <p:graphicFrame>
        <p:nvGraphicFramePr>
          <p:cNvPr id="70662" name="Object 1"/>
          <p:cNvGraphicFramePr>
            <a:graphicFrameLocks noChangeAspect="1"/>
          </p:cNvGraphicFramePr>
          <p:nvPr>
            <p:extLst>
              <p:ext uri="{D42A27DB-BD31-4B8C-83A1-F6EECF244321}">
                <p14:modId xmlns:p14="http://schemas.microsoft.com/office/powerpoint/2010/main" val="2345397200"/>
              </p:ext>
            </p:extLst>
          </p:nvPr>
        </p:nvGraphicFramePr>
        <p:xfrm>
          <a:off x="3118900" y="5513425"/>
          <a:ext cx="2133600" cy="1187450"/>
        </p:xfrm>
        <a:graphic>
          <a:graphicData uri="http://schemas.openxmlformats.org/presentationml/2006/ole">
            <mc:AlternateContent xmlns:mc="http://schemas.openxmlformats.org/markup-compatibility/2006">
              <mc:Choice xmlns:v="urn:schemas-microsoft-com:vml" Requires="v">
                <p:oleObj name="Equation" r:id="rId3" imgW="1016000" imgH="558800" progId="Equation.3">
                  <p:embed/>
                </p:oleObj>
              </mc:Choice>
              <mc:Fallback>
                <p:oleObj name="Equation" r:id="rId3" imgW="1016000" imgH="558800" progId="Equation.3">
                  <p:embed/>
                  <p:pic>
                    <p:nvPicPr>
                      <p:cNvPr id="70662"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8900" y="5513425"/>
                        <a:ext cx="2133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p:cNvSpPr txBox="1"/>
          <p:nvPr/>
        </p:nvSpPr>
        <p:spPr>
          <a:xfrm>
            <a:off x="5520354" y="5798733"/>
            <a:ext cx="2540978" cy="646331"/>
          </a:xfrm>
          <a:prstGeom prst="rect">
            <a:avLst/>
          </a:prstGeom>
          <a:noFill/>
        </p:spPr>
        <p:txBody>
          <a:bodyPr wrap="square" rtlCol="0">
            <a:spAutoFit/>
          </a:bodyPr>
          <a:lstStyle/>
          <a:p>
            <a:pPr algn="ctr"/>
            <a:r>
              <a:rPr lang="en-US" dirty="0">
                <a:sym typeface="Wingdings" panose="05000000000000000000" pitchFamily="2" charset="2"/>
              </a:rPr>
              <a:t>Weighted Average over all space</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264225" y="3453456"/>
                <a:ext cx="3709349" cy="4706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en-US" sz="2400" b="0" i="0" smtClean="0">
                          <a:solidFill>
                            <a:srgbClr val="000000"/>
                          </a:solidFill>
                          <a:latin typeface="Cambria Math" panose="02040503050406030204" pitchFamily="18" charset="0"/>
                        </a:rPr>
                        <m:t>Prob</m:t>
                      </m:r>
                      <m:d>
                        <m:dPr>
                          <m:ctrlPr>
                            <a:rPr lang="en-US" altLang="en-US" sz="2400" b="0" i="1" smtClean="0">
                              <a:solidFill>
                                <a:srgbClr val="000000"/>
                              </a:solidFill>
                              <a:latin typeface="Cambria Math" panose="02040503050406030204" pitchFamily="18" charset="0"/>
                            </a:rPr>
                          </m:ctrlPr>
                        </m:dPr>
                        <m:e>
                          <m:r>
                            <a:rPr lang="en-US" altLang="en-US" sz="2400" b="0" i="1" smtClean="0">
                              <a:solidFill>
                                <a:srgbClr val="000000"/>
                              </a:solidFill>
                              <a:latin typeface="Cambria Math" panose="02040503050406030204" pitchFamily="18" charset="0"/>
                            </a:rPr>
                            <m:t>𝑑𝑥</m:t>
                          </m:r>
                        </m:e>
                      </m:d>
                      <m:r>
                        <a:rPr lang="en-US" altLang="en-US" sz="2400" b="0" i="1" smtClean="0">
                          <a:solidFill>
                            <a:srgbClr val="000000"/>
                          </a:solidFill>
                          <a:latin typeface="Cambria Math" panose="02040503050406030204" pitchFamily="18" charset="0"/>
                        </a:rPr>
                        <m:t>=</m:t>
                      </m:r>
                      <m:d>
                        <m:dPr>
                          <m:begChr m:val="|"/>
                          <m:endChr m:val="|"/>
                          <m:ctrlPr>
                            <a:rPr lang="en-US" altLang="en-US" sz="2400" i="1" smtClean="0">
                              <a:solidFill>
                                <a:srgbClr val="000000"/>
                              </a:solidFill>
                              <a:latin typeface="Cambria Math" panose="02040503050406030204" pitchFamily="18" charset="0"/>
                            </a:rPr>
                          </m:ctrlPr>
                        </m:dPr>
                        <m:e>
                          <m:sSup>
                            <m:sSupPr>
                              <m:ctrlPr>
                                <a:rPr lang="en-US" altLang="en-US" sz="2400" i="1" smtClean="0">
                                  <a:solidFill>
                                    <a:srgbClr val="000000"/>
                                  </a:solidFill>
                                  <a:latin typeface="Cambria Math" panose="02040503050406030204" pitchFamily="18" charset="0"/>
                                </a:rPr>
                              </m:ctrlPr>
                            </m:sSupPr>
                            <m:e>
                              <m:r>
                                <m:rPr>
                                  <m:sty m:val="p"/>
                                </m:rPr>
                                <a:rPr lang="el-GR" sz="2800" i="0" smtClean="0">
                                  <a:latin typeface="Cambria Math" panose="02040503050406030204" pitchFamily="18" charset="0"/>
                                  <a:ea typeface="Cambria Math" panose="02040503050406030204" pitchFamily="18" charset="0"/>
                                </a:rPr>
                                <m:t>Ψ</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𝑡</m:t>
                                  </m:r>
                                </m:e>
                              </m:d>
                            </m:e>
                            <m:sup>
                              <m:r>
                                <a:rPr lang="en-US" altLang="en-US" sz="2400" b="0" i="1" smtClean="0">
                                  <a:solidFill>
                                    <a:srgbClr val="000000"/>
                                  </a:solidFill>
                                  <a:latin typeface="Cambria Math" panose="02040503050406030204" pitchFamily="18" charset="0"/>
                                </a:rPr>
                                <m:t>2</m:t>
                              </m:r>
                            </m:sup>
                          </m:sSup>
                        </m:e>
                      </m:d>
                      <m:r>
                        <a:rPr lang="en-US" altLang="en-US" sz="2400" b="0" i="1" smtClean="0">
                          <a:solidFill>
                            <a:srgbClr val="000000"/>
                          </a:solidFill>
                          <a:latin typeface="Cambria Math" panose="02040503050406030204" pitchFamily="18" charset="0"/>
                        </a:rPr>
                        <m:t> </m:t>
                      </m:r>
                      <m:r>
                        <a:rPr lang="en-US" altLang="en-US" sz="2400" b="0" i="1" smtClean="0">
                          <a:solidFill>
                            <a:srgbClr val="000000"/>
                          </a:solidFill>
                          <a:latin typeface="Cambria Math" panose="02040503050406030204" pitchFamily="18" charset="0"/>
                        </a:rPr>
                        <m:t>𝑑𝑥</m:t>
                      </m:r>
                    </m:oMath>
                  </m:oMathPara>
                </a14:m>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1264225" y="3453456"/>
                <a:ext cx="3709349" cy="47064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76481" y="4519355"/>
                <a:ext cx="1919885" cy="5375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sym typeface="Wingdings" panose="05000000000000000000" pitchFamily="2" charset="2"/>
                            </a:rPr>
                          </m:ctrlPr>
                        </m:accPr>
                        <m:e>
                          <m:r>
                            <m:rPr>
                              <m:nor/>
                            </m:rPr>
                            <a:rPr lang="en-US" sz="2800" b="0" i="0" smtClean="0">
                              <a:latin typeface="Cambria Math" panose="02040503050406030204" pitchFamily="18" charset="0"/>
                              <a:sym typeface="Wingdings" panose="05000000000000000000" pitchFamily="2" charset="2"/>
                            </a:rPr>
                            <m:t>O</m:t>
                          </m:r>
                        </m:e>
                      </m:acc>
                      <m:r>
                        <a:rPr lang="en-US" sz="2800" b="0" i="0" smtClean="0">
                          <a:latin typeface="Cambria Math" panose="02040503050406030204" pitchFamily="18" charset="0"/>
                          <a:sym typeface="Wingdings" panose="05000000000000000000" pitchFamily="2" charset="2"/>
                        </a:rPr>
                        <m:t> </m:t>
                      </m:r>
                      <m:r>
                        <m:rPr>
                          <m:sty m:val="p"/>
                        </m:rPr>
                        <a:rPr lang="el-GR" sz="2800">
                          <a:latin typeface="Cambria Math" panose="02040503050406030204" pitchFamily="18" charset="0"/>
                          <a:ea typeface="Cambria Math" panose="02040503050406030204" pitchFamily="18" charset="0"/>
                        </a:rPr>
                        <m:t>Ψ</m:t>
                      </m:r>
                      <m:r>
                        <a:rPr lang="en-US" sz="2800" b="0" i="1" dirty="0" smtClean="0">
                          <a:latin typeface="Cambria Math" panose="02040503050406030204" pitchFamily="18" charset="0"/>
                        </a:rPr>
                        <m:t>=</m:t>
                      </m:r>
                      <m:r>
                        <m:rPr>
                          <m:sty m:val="p"/>
                        </m:rPr>
                        <a:rPr lang="en-US" sz="2800" b="0" i="0" dirty="0" smtClean="0">
                          <a:latin typeface="Cambria Math" panose="02040503050406030204" pitchFamily="18" charset="0"/>
                        </a:rPr>
                        <m:t>O</m:t>
                      </m:r>
                      <m:r>
                        <a:rPr lang="en-US" sz="2800" b="0" i="0" dirty="0" smtClean="0">
                          <a:latin typeface="Cambria Math" panose="02040503050406030204" pitchFamily="18" charset="0"/>
                        </a:rPr>
                        <m:t> </m:t>
                      </m:r>
                      <m:r>
                        <m:rPr>
                          <m:sty m:val="p"/>
                        </m:rPr>
                        <a:rPr lang="el-GR" sz="2800">
                          <a:latin typeface="Cambria Math" panose="02040503050406030204" pitchFamily="18" charset="0"/>
                          <a:ea typeface="Cambria Math" panose="02040503050406030204" pitchFamily="18" charset="0"/>
                        </a:rPr>
                        <m:t>Ψ</m:t>
                      </m:r>
                    </m:oMath>
                  </m:oMathPara>
                </a14:m>
                <a:endParaRPr lang="en-US" sz="2800" dirty="0"/>
              </a:p>
            </p:txBody>
          </p:sp>
        </mc:Choice>
        <mc:Fallback xmlns="">
          <p:sp>
            <p:nvSpPr>
              <p:cNvPr id="9" name="Rectangle 8"/>
              <p:cNvSpPr>
                <a:spLocks noRot="1" noChangeAspect="1" noMove="1" noResize="1" noEditPoints="1" noAdjustHandles="1" noChangeArrowheads="1" noChangeShapeType="1" noTextEdit="1"/>
              </p:cNvSpPr>
              <p:nvPr/>
            </p:nvSpPr>
            <p:spPr>
              <a:xfrm>
                <a:off x="5476481" y="4519355"/>
                <a:ext cx="1919885" cy="537583"/>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C679B1-F7D4-D1E0-76C2-B89072375566}"/>
                  </a:ext>
                </a:extLst>
              </p:cNvPr>
              <p:cNvSpPr txBox="1"/>
              <p:nvPr/>
            </p:nvSpPr>
            <p:spPr>
              <a:xfrm>
                <a:off x="5252500" y="3524267"/>
                <a:ext cx="4572000" cy="369332"/>
              </a:xfrm>
              <a:prstGeom prst="rect">
                <a:avLst/>
              </a:prstGeom>
              <a:noFill/>
            </p:spPr>
            <p:txBody>
              <a:bodyPr wrap="square">
                <a:spAutoFit/>
              </a:bodyPr>
              <a:lstStyle/>
              <a:p>
                <a:r>
                  <a:rPr lang="en-US" altLang="en-US" sz="1600" dirty="0">
                    <a:solidFill>
                      <a:srgbClr val="FF0000"/>
                    </a:solidFill>
                  </a:rPr>
                  <a:t>We refer to </a:t>
                </a:r>
                <a14:m>
                  <m:oMath xmlns:m="http://schemas.openxmlformats.org/officeDocument/2006/math">
                    <m:d>
                      <m:dPr>
                        <m:begChr m:val="|"/>
                        <m:endChr m:val="|"/>
                        <m:ctrlPr>
                          <a:rPr lang="en-US" altLang="en-US" sz="1600" i="1" smtClean="0">
                            <a:solidFill>
                              <a:srgbClr val="FF0000"/>
                            </a:solidFill>
                            <a:latin typeface="Cambria Math" panose="02040503050406030204" pitchFamily="18" charset="0"/>
                          </a:rPr>
                        </m:ctrlPr>
                      </m:dPr>
                      <m:e>
                        <m:sSup>
                          <m:sSupPr>
                            <m:ctrlPr>
                              <a:rPr lang="en-US" altLang="en-US" sz="1600" i="1" smtClean="0">
                                <a:solidFill>
                                  <a:srgbClr val="FF0000"/>
                                </a:solidFill>
                                <a:latin typeface="Cambria Math" panose="02040503050406030204" pitchFamily="18" charset="0"/>
                              </a:rPr>
                            </m:ctrlPr>
                          </m:sSupPr>
                          <m:e>
                            <m:r>
                              <m:rPr>
                                <m:sty m:val="p"/>
                              </m:rPr>
                              <a:rPr lang="el-GR" sz="1800" i="0" smtClean="0">
                                <a:solidFill>
                                  <a:srgbClr val="FF0000"/>
                                </a:solidFill>
                                <a:latin typeface="Cambria Math" panose="02040503050406030204" pitchFamily="18" charset="0"/>
                                <a:ea typeface="Cambria Math" panose="02040503050406030204" pitchFamily="18" charset="0"/>
                              </a:rPr>
                              <m:t>Ψ</m:t>
                            </m:r>
                            <m:d>
                              <m:dPr>
                                <m:ctrlPr>
                                  <a:rPr lang="en-US" sz="1800" b="0" i="1" smtClean="0">
                                    <a:solidFill>
                                      <a:srgbClr val="FF0000"/>
                                    </a:solidFill>
                                    <a:latin typeface="Cambria Math" panose="02040503050406030204" pitchFamily="18" charset="0"/>
                                    <a:ea typeface="Cambria Math" panose="02040503050406030204" pitchFamily="18" charset="0"/>
                                  </a:rPr>
                                </m:ctrlPr>
                              </m:dPr>
                              <m:e>
                                <m:r>
                                  <a:rPr lang="en-US" sz="1800" b="0" i="1" smtClean="0">
                                    <a:solidFill>
                                      <a:srgbClr val="FF0000"/>
                                    </a:solidFill>
                                    <a:latin typeface="Cambria Math" panose="02040503050406030204" pitchFamily="18" charset="0"/>
                                    <a:ea typeface="Cambria Math" panose="02040503050406030204" pitchFamily="18" charset="0"/>
                                  </a:rPr>
                                  <m:t>𝑥</m:t>
                                </m:r>
                                <m:r>
                                  <a:rPr lang="en-US" sz="1800" b="0" i="1" smtClean="0">
                                    <a:solidFill>
                                      <a:srgbClr val="FF0000"/>
                                    </a:solidFill>
                                    <a:latin typeface="Cambria Math" panose="02040503050406030204" pitchFamily="18" charset="0"/>
                                    <a:ea typeface="Cambria Math" panose="02040503050406030204" pitchFamily="18" charset="0"/>
                                  </a:rPr>
                                  <m:t>,</m:t>
                                </m:r>
                                <m:r>
                                  <a:rPr lang="en-US" sz="1800" b="0" i="1" smtClean="0">
                                    <a:solidFill>
                                      <a:srgbClr val="FF0000"/>
                                    </a:solidFill>
                                    <a:latin typeface="Cambria Math" panose="02040503050406030204" pitchFamily="18" charset="0"/>
                                    <a:ea typeface="Cambria Math" panose="02040503050406030204" pitchFamily="18" charset="0"/>
                                  </a:rPr>
                                  <m:t>𝑡</m:t>
                                </m:r>
                              </m:e>
                            </m:d>
                          </m:e>
                          <m:sup>
                            <m:r>
                              <a:rPr lang="en-US" altLang="en-US" sz="1600" b="0" i="1" smtClean="0">
                                <a:solidFill>
                                  <a:srgbClr val="FF0000"/>
                                </a:solidFill>
                                <a:latin typeface="Cambria Math" panose="02040503050406030204" pitchFamily="18" charset="0"/>
                              </a:rPr>
                              <m:t>2</m:t>
                            </m:r>
                          </m:sup>
                        </m:sSup>
                      </m:e>
                    </m:d>
                  </m:oMath>
                </a14:m>
                <a:r>
                  <a:rPr lang="en-US" dirty="0">
                    <a:solidFill>
                      <a:srgbClr val="FF0000"/>
                    </a:solidFill>
                  </a:rPr>
                  <a:t> as the “density” </a:t>
                </a:r>
              </a:p>
            </p:txBody>
          </p:sp>
        </mc:Choice>
        <mc:Fallback xmlns="">
          <p:sp>
            <p:nvSpPr>
              <p:cNvPr id="11" name="TextBox 10">
                <a:extLst>
                  <a:ext uri="{FF2B5EF4-FFF2-40B4-BE49-F238E27FC236}">
                    <a16:creationId xmlns:a16="http://schemas.microsoft.com/office/drawing/2014/main" id="{23C679B1-F7D4-D1E0-76C2-B89072375566}"/>
                  </a:ext>
                </a:extLst>
              </p:cNvPr>
              <p:cNvSpPr txBox="1">
                <a:spLocks noRot="1" noChangeAspect="1" noMove="1" noResize="1" noEditPoints="1" noAdjustHandles="1" noChangeArrowheads="1" noChangeShapeType="1" noTextEdit="1"/>
              </p:cNvSpPr>
              <p:nvPr/>
            </p:nvSpPr>
            <p:spPr>
              <a:xfrm>
                <a:off x="5252500" y="3524267"/>
                <a:ext cx="4572000" cy="369332"/>
              </a:xfrm>
              <a:prstGeom prst="rect">
                <a:avLst/>
              </a:prstGeom>
              <a:blipFill>
                <a:blip r:embed="rId8"/>
                <a:stretch>
                  <a:fillRect l="-800"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18531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5"/>
          <p:cNvSpPr txBox="1">
            <a:spLocks noChangeArrowheads="1"/>
          </p:cNvSpPr>
          <p:nvPr/>
        </p:nvSpPr>
        <p:spPr bwMode="auto">
          <a:xfrm>
            <a:off x="43161" y="66819"/>
            <a:ext cx="897471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3200" b="1" dirty="0"/>
              <a:t>Schrodinger’s equation looks like an energy balance (in operator language…)</a:t>
            </a:r>
          </a:p>
          <a:p>
            <a:pPr eaLnBrk="1" hangingPunct="1"/>
            <a:endParaRPr lang="en-US" altLang="en-US" sz="3200" b="1" dirty="0"/>
          </a:p>
          <a:p>
            <a:pPr eaLnBrk="1" hangingPunct="1"/>
            <a:endParaRPr lang="en-US" altLang="en-US" sz="3200" b="1" dirty="0"/>
          </a:p>
          <a:p>
            <a:pPr eaLnBrk="1" hangingPunct="1"/>
            <a:endParaRPr lang="en-US" altLang="en-US" sz="3200" b="1" dirty="0"/>
          </a:p>
        </p:txBody>
      </p:sp>
      <p:sp>
        <p:nvSpPr>
          <p:cNvPr id="69635" name="Ink 5"/>
          <p:cNvSpPr>
            <a:spLocks noRot="1" noChangeAspect="1" noEditPoints="1" noChangeArrowheads="1" noChangeShapeType="1" noTextEdit="1"/>
          </p:cNvSpPr>
          <p:nvPr/>
        </p:nvSpPr>
        <p:spPr bwMode="auto">
          <a:xfrm>
            <a:off x="8599488" y="5983288"/>
            <a:ext cx="1587" cy="1587"/>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60000 65536"/>
              <a:gd name="T13" fmla="*/ 0 60000 65536"/>
              <a:gd name="T14" fmla="*/ 0 60000 65536"/>
              <a:gd name="T15" fmla="*/ 0 60000 65536"/>
              <a:gd name="T16" fmla="*/ 0 60000 65536"/>
              <a:gd name="T17" fmla="*/ 0 60000 65536"/>
              <a:gd name="T18" fmla="*/ 0 w 1"/>
              <a:gd name="T19" fmla="*/ 0 h 1"/>
              <a:gd name="T20" fmla="*/ 1 w 1"/>
              <a:gd name="T21" fmla="*/ 1 h 1"/>
            </a:gdLst>
            <a:ahLst/>
            <a:cxnLst>
              <a:cxn ang="T12">
                <a:pos x="T0" y="T1"/>
              </a:cxn>
              <a:cxn ang="T13">
                <a:pos x="T2" y="T3"/>
              </a:cxn>
              <a:cxn ang="T14">
                <a:pos x="T4" y="T5"/>
              </a:cxn>
              <a:cxn ang="T15">
                <a:pos x="T6" y="T7"/>
              </a:cxn>
              <a:cxn ang="T16">
                <a:pos x="T8" y="T9"/>
              </a:cxn>
              <a:cxn ang="T17">
                <a:pos x="T10" y="T11"/>
              </a:cxn>
            </a:cxnLst>
            <a:rect l="T18" t="T19" r="T20" b="T21"/>
            <a:pathLst>
              <a:path w="1" h="1" extrusionOk="0">
                <a:moveTo>
                  <a:pt x="0" y="0"/>
                </a:moveTo>
                <a:lnTo>
                  <a:pt x="0" y="0"/>
                </a:lnTo>
              </a:path>
              <a:path w="1" h="1" extrusionOk="0">
                <a:moveTo>
                  <a:pt x="0" y="0"/>
                </a:moveTo>
                <a:lnTo>
                  <a:pt x="0" y="0"/>
                </a:lnTo>
              </a:path>
              <a:path w="1" h="1" extrusionOk="0">
                <a:moveTo>
                  <a:pt x="0" y="0"/>
                </a:moveTo>
                <a:lnTo>
                  <a:pt x="0" y="0"/>
                </a:ln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696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98" y="1612556"/>
            <a:ext cx="8462963"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a:spLocks noRot="1" noChangeAspect="1" noMove="1" noResize="1" noEditPoints="1" noAdjustHandles="1" noChangeArrowheads="1" noChangeShapeType="1" noTextEdit="1"/>
          </p:cNvSpPr>
          <p:nvPr/>
        </p:nvSpPr>
        <p:spPr>
          <a:xfrm>
            <a:off x="818472" y="4902389"/>
            <a:ext cx="7781016" cy="1052596"/>
          </a:xfrm>
          <a:prstGeom prst="rect">
            <a:avLst/>
          </a:prstGeom>
          <a:blipFill rotWithShape="1">
            <a:blip r:embed="rId4"/>
            <a:stretch>
              <a:fillRect/>
            </a:stretch>
          </a:blipFill>
        </p:spPr>
        <p:txBody>
          <a:bodyPr/>
          <a:lstStyle/>
          <a:p>
            <a:pPr>
              <a:defRPr/>
            </a:pPr>
            <a:r>
              <a:rPr lang="en-US">
                <a:noFill/>
                <a:latin typeface="Arial" charset="0"/>
                <a:ea typeface="ＭＳ Ｐゴシック" pitchFamily="34" charset="-128"/>
              </a:rPr>
              <a:t> </a:t>
            </a:r>
          </a:p>
        </p:txBody>
      </p:sp>
      <p:sp>
        <p:nvSpPr>
          <p:cNvPr id="3" name="TextBox 2">
            <a:extLst>
              <a:ext uri="{FF2B5EF4-FFF2-40B4-BE49-F238E27FC236}">
                <a16:creationId xmlns:a16="http://schemas.microsoft.com/office/drawing/2014/main" id="{C7366DEB-1E29-D8A8-8BBD-913EC17B36FB}"/>
              </a:ext>
            </a:extLst>
          </p:cNvPr>
          <p:cNvSpPr txBox="1"/>
          <p:nvPr/>
        </p:nvSpPr>
        <p:spPr>
          <a:xfrm>
            <a:off x="777766" y="6014081"/>
            <a:ext cx="7449347" cy="646331"/>
          </a:xfrm>
          <a:prstGeom prst="rect">
            <a:avLst/>
          </a:prstGeom>
          <a:noFill/>
        </p:spPr>
        <p:txBody>
          <a:bodyPr wrap="none" rtlCol="0">
            <a:spAutoFit/>
          </a:bodyPr>
          <a:lstStyle/>
          <a:p>
            <a:r>
              <a:rPr lang="en-US" dirty="0"/>
              <a:t>Kinetic Energy                           +              Potential Energy          =      Total Energy</a:t>
            </a:r>
          </a:p>
          <a:p>
            <a:r>
              <a:rPr lang="en-US" dirty="0"/>
              <a:t>Need V(x) function, rewrite in 3d…..</a:t>
            </a:r>
          </a:p>
        </p:txBody>
      </p:sp>
      <p:sp>
        <p:nvSpPr>
          <p:cNvPr id="4" name="TextBox 3">
            <a:extLst>
              <a:ext uri="{FF2B5EF4-FFF2-40B4-BE49-F238E27FC236}">
                <a16:creationId xmlns:a16="http://schemas.microsoft.com/office/drawing/2014/main" id="{664A6DCD-A5FB-28FE-72DC-AE628819FF07}"/>
              </a:ext>
            </a:extLst>
          </p:cNvPr>
          <p:cNvSpPr txBox="1"/>
          <p:nvPr/>
        </p:nvSpPr>
        <p:spPr>
          <a:xfrm>
            <a:off x="229591" y="3918741"/>
            <a:ext cx="8601854" cy="646331"/>
          </a:xfrm>
          <a:prstGeom prst="rect">
            <a:avLst/>
          </a:prstGeom>
          <a:noFill/>
        </p:spPr>
        <p:txBody>
          <a:bodyPr wrap="square" rtlCol="0">
            <a:spAutoFit/>
          </a:bodyPr>
          <a:lstStyle/>
          <a:p>
            <a:r>
              <a:rPr lang="en-US" dirty="0"/>
              <a:t>Hamiltonian operator – the set of mathematical operations that need to be done to the wavefunction to return the energy times the wavefunction</a:t>
            </a:r>
          </a:p>
        </p:txBody>
      </p:sp>
    </p:spTree>
    <p:extLst>
      <p:ext uri="{BB962C8B-B14F-4D97-AF65-F5344CB8AC3E}">
        <p14:creationId xmlns:p14="http://schemas.microsoft.com/office/powerpoint/2010/main" val="2021371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A picture containing sky, outdoor, water, person&#10;&#10;Description automatically generated">
            <a:extLst>
              <a:ext uri="{FF2B5EF4-FFF2-40B4-BE49-F238E27FC236}">
                <a16:creationId xmlns:a16="http://schemas.microsoft.com/office/drawing/2014/main" id="{C6651432-BA18-E046-F0E9-DE4BFE17D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333" t="41852" r="28333" b="13681"/>
          <a:stretch>
            <a:fillRect/>
          </a:stretch>
        </p:blipFill>
        <p:spPr bwMode="auto">
          <a:xfrm>
            <a:off x="5505450" y="3856038"/>
            <a:ext cx="3505200" cy="304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ext Box 5">
            <a:extLst>
              <a:ext uri="{FF2B5EF4-FFF2-40B4-BE49-F238E27FC236}">
                <a16:creationId xmlns:a16="http://schemas.microsoft.com/office/drawing/2014/main" id="{12FBFF4D-73A2-490A-3CDF-A39E1C084858}"/>
              </a:ext>
            </a:extLst>
          </p:cNvPr>
          <p:cNvSpPr txBox="1">
            <a:spLocks noChangeArrowheads="1"/>
          </p:cNvSpPr>
          <p:nvPr/>
        </p:nvSpPr>
        <p:spPr bwMode="auto">
          <a:xfrm>
            <a:off x="133350" y="766763"/>
            <a:ext cx="8855075" cy="6462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dirty="0">
                <a:solidFill>
                  <a:srgbClr val="000000"/>
                </a:solidFill>
              </a:rPr>
              <a:t>Undergraduate – Yale University</a:t>
            </a:r>
          </a:p>
          <a:p>
            <a:pPr eaLnBrk="1" hangingPunct="1">
              <a:spcBef>
                <a:spcPct val="0"/>
              </a:spcBef>
              <a:buFontTx/>
              <a:buNone/>
            </a:pPr>
            <a:endParaRPr lang="en-US" altLang="en-US" sz="1800" dirty="0">
              <a:solidFill>
                <a:srgbClr val="000000"/>
              </a:solidFill>
            </a:endParaRPr>
          </a:p>
          <a:p>
            <a:pPr eaLnBrk="1" hangingPunct="1">
              <a:spcBef>
                <a:spcPct val="0"/>
              </a:spcBef>
              <a:buFontTx/>
              <a:buNone/>
            </a:pPr>
            <a:r>
              <a:rPr lang="en-US" altLang="en-US" sz="1800" dirty="0">
                <a:solidFill>
                  <a:srgbClr val="000000"/>
                </a:solidFill>
              </a:rPr>
              <a:t>Process Engineer for Procter and Gamble for 3 years</a:t>
            </a:r>
          </a:p>
          <a:p>
            <a:pPr eaLnBrk="1" hangingPunct="1">
              <a:spcBef>
                <a:spcPct val="0"/>
              </a:spcBef>
              <a:buFontTx/>
              <a:buNone/>
            </a:pPr>
            <a:endParaRPr lang="en-US" altLang="en-US" sz="1800" dirty="0">
              <a:solidFill>
                <a:srgbClr val="000000"/>
              </a:solidFill>
            </a:endParaRPr>
          </a:p>
          <a:p>
            <a:pPr eaLnBrk="1" hangingPunct="1">
              <a:spcBef>
                <a:spcPct val="0"/>
              </a:spcBef>
              <a:buFontTx/>
              <a:buNone/>
            </a:pPr>
            <a:r>
              <a:rPr lang="en-US" altLang="en-US" sz="1800" dirty="0">
                <a:solidFill>
                  <a:srgbClr val="000000"/>
                </a:solidFill>
              </a:rPr>
              <a:t>Graduate – University of Virginia</a:t>
            </a:r>
          </a:p>
          <a:p>
            <a:pPr eaLnBrk="1" hangingPunct="1">
              <a:spcBef>
                <a:spcPct val="0"/>
              </a:spcBef>
              <a:buFontTx/>
              <a:buNone/>
            </a:pPr>
            <a:endParaRPr lang="en-US" altLang="en-US" sz="1800" dirty="0">
              <a:solidFill>
                <a:srgbClr val="000000"/>
              </a:solidFill>
            </a:endParaRPr>
          </a:p>
          <a:p>
            <a:pPr eaLnBrk="1" hangingPunct="1">
              <a:spcBef>
                <a:spcPct val="0"/>
              </a:spcBef>
              <a:buFontTx/>
              <a:buNone/>
            </a:pPr>
            <a:r>
              <a:rPr lang="en-US" altLang="en-US" sz="1800" dirty="0">
                <a:solidFill>
                  <a:srgbClr val="000000"/>
                </a:solidFill>
              </a:rPr>
              <a:t>Joined Penn State in Fall 2006</a:t>
            </a:r>
          </a:p>
          <a:p>
            <a:pPr eaLnBrk="1" hangingPunct="1">
              <a:spcBef>
                <a:spcPct val="0"/>
              </a:spcBef>
              <a:buFontTx/>
              <a:buNone/>
            </a:pPr>
            <a:endParaRPr lang="en-US" altLang="en-US" sz="1800" dirty="0">
              <a:solidFill>
                <a:srgbClr val="000000"/>
              </a:solidFill>
            </a:endParaRPr>
          </a:p>
          <a:p>
            <a:pPr eaLnBrk="1" hangingPunct="1">
              <a:spcBef>
                <a:spcPct val="0"/>
              </a:spcBef>
              <a:buFontTx/>
              <a:buNone/>
            </a:pPr>
            <a:r>
              <a:rPr lang="en-US" altLang="en-US" sz="1800" dirty="0">
                <a:solidFill>
                  <a:srgbClr val="000000"/>
                </a:solidFill>
              </a:rPr>
              <a:t>Research – Atomistic modeling of catalysis, electrochemical systems</a:t>
            </a:r>
          </a:p>
          <a:p>
            <a:pPr eaLnBrk="1" hangingPunct="1">
              <a:spcBef>
                <a:spcPct val="0"/>
              </a:spcBef>
              <a:buFontTx/>
              <a:buNone/>
            </a:pPr>
            <a:r>
              <a:rPr lang="en-US" altLang="en-US" sz="1800" dirty="0">
                <a:solidFill>
                  <a:srgbClr val="000000"/>
                </a:solidFill>
              </a:rPr>
              <a:t>Classes taught: Thermodynamics, Mass Transfer, Reactor Design and Kinetics, Electrochemical Engineering, DFT Theory and Practice, Chemical Energy Tech. </a:t>
            </a:r>
          </a:p>
          <a:p>
            <a:pPr eaLnBrk="1" hangingPunct="1">
              <a:spcBef>
                <a:spcPct val="0"/>
              </a:spcBef>
              <a:buFontTx/>
              <a:buNone/>
            </a:pPr>
            <a:endParaRPr lang="en-US" altLang="en-US" sz="1800" dirty="0">
              <a:solidFill>
                <a:srgbClr val="000000"/>
              </a:solidFill>
            </a:endParaRPr>
          </a:p>
          <a:p>
            <a:pPr eaLnBrk="1" hangingPunct="1">
              <a:spcBef>
                <a:spcPct val="0"/>
              </a:spcBef>
              <a:buFontTx/>
              <a:buNone/>
            </a:pPr>
            <a:endParaRPr lang="en-US" altLang="en-US" sz="1800" dirty="0">
              <a:solidFill>
                <a:srgbClr val="000000"/>
              </a:solidFill>
            </a:endParaRPr>
          </a:p>
          <a:p>
            <a:pPr eaLnBrk="1" hangingPunct="1">
              <a:spcBef>
                <a:spcPct val="0"/>
              </a:spcBef>
              <a:buFontTx/>
              <a:buNone/>
            </a:pPr>
            <a:endParaRPr lang="en-US" altLang="en-US" sz="1800" dirty="0">
              <a:solidFill>
                <a:srgbClr val="000000"/>
              </a:solidFill>
            </a:endParaRPr>
          </a:p>
          <a:p>
            <a:pPr eaLnBrk="1" hangingPunct="1">
              <a:spcBef>
                <a:spcPct val="0"/>
              </a:spcBef>
              <a:buFontTx/>
              <a:buNone/>
            </a:pPr>
            <a:endParaRPr lang="en-US" altLang="en-US" sz="1800" dirty="0">
              <a:solidFill>
                <a:srgbClr val="000000"/>
              </a:solidFill>
            </a:endParaRPr>
          </a:p>
          <a:p>
            <a:pPr eaLnBrk="1" hangingPunct="1">
              <a:spcBef>
                <a:spcPct val="0"/>
              </a:spcBef>
              <a:buFontTx/>
              <a:buNone/>
            </a:pPr>
            <a:endParaRPr lang="en-US" altLang="en-US" sz="1800" dirty="0">
              <a:solidFill>
                <a:srgbClr val="000000"/>
              </a:solidFill>
            </a:endParaRPr>
          </a:p>
          <a:p>
            <a:pPr eaLnBrk="1" hangingPunct="1">
              <a:spcBef>
                <a:spcPct val="0"/>
              </a:spcBef>
              <a:buFontTx/>
              <a:buNone/>
            </a:pPr>
            <a:endParaRPr lang="en-US" altLang="en-US" sz="1800" dirty="0">
              <a:solidFill>
                <a:srgbClr val="000000"/>
              </a:solidFill>
            </a:endParaRPr>
          </a:p>
          <a:p>
            <a:pPr eaLnBrk="1" hangingPunct="1">
              <a:spcBef>
                <a:spcPct val="0"/>
              </a:spcBef>
              <a:buFontTx/>
              <a:buNone/>
            </a:pPr>
            <a:endParaRPr lang="en-US" altLang="en-US" sz="1800" dirty="0">
              <a:solidFill>
                <a:srgbClr val="000000"/>
              </a:solidFill>
            </a:endParaRPr>
          </a:p>
          <a:p>
            <a:pPr eaLnBrk="1" hangingPunct="1">
              <a:spcBef>
                <a:spcPct val="0"/>
              </a:spcBef>
              <a:buFontTx/>
              <a:buNone/>
            </a:pPr>
            <a:endParaRPr lang="en-US" altLang="en-US" sz="1800" dirty="0">
              <a:solidFill>
                <a:srgbClr val="000000"/>
              </a:solidFill>
            </a:endParaRPr>
          </a:p>
          <a:p>
            <a:pPr eaLnBrk="1" hangingPunct="1">
              <a:spcBef>
                <a:spcPct val="0"/>
              </a:spcBef>
              <a:buFontTx/>
              <a:buNone/>
            </a:pPr>
            <a:r>
              <a:rPr lang="en-US" altLang="en-US" sz="1800" dirty="0">
                <a:solidFill>
                  <a:srgbClr val="000000"/>
                </a:solidFill>
              </a:rPr>
              <a:t>Family and Hobbies –</a:t>
            </a:r>
          </a:p>
          <a:p>
            <a:pPr eaLnBrk="1" hangingPunct="1">
              <a:spcBef>
                <a:spcPct val="0"/>
              </a:spcBef>
              <a:buFontTx/>
              <a:buNone/>
            </a:pPr>
            <a:r>
              <a:rPr lang="en-US" altLang="en-US" sz="1800" dirty="0">
                <a:solidFill>
                  <a:srgbClr val="000000"/>
                </a:solidFill>
              </a:rPr>
              <a:t>My wife Shannan and I have a 16 year old son Sam</a:t>
            </a:r>
          </a:p>
          <a:p>
            <a:pPr eaLnBrk="1" hangingPunct="1">
              <a:spcBef>
                <a:spcPct val="0"/>
              </a:spcBef>
              <a:buFontTx/>
              <a:buNone/>
            </a:pPr>
            <a:r>
              <a:rPr lang="en-US" altLang="en-US" sz="1800" dirty="0">
                <a:solidFill>
                  <a:srgbClr val="000000"/>
                </a:solidFill>
              </a:rPr>
              <a:t>and a 12 year old son Joseph</a:t>
            </a:r>
          </a:p>
          <a:p>
            <a:pPr eaLnBrk="1" hangingPunct="1">
              <a:spcBef>
                <a:spcPct val="0"/>
              </a:spcBef>
              <a:buFontTx/>
              <a:buNone/>
            </a:pPr>
            <a:endParaRPr lang="en-US" altLang="en-US" sz="1800" dirty="0">
              <a:solidFill>
                <a:srgbClr val="000000"/>
              </a:solidFill>
            </a:endParaRPr>
          </a:p>
        </p:txBody>
      </p:sp>
      <p:sp>
        <p:nvSpPr>
          <p:cNvPr id="23556" name="Text Box 2">
            <a:extLst>
              <a:ext uri="{FF2B5EF4-FFF2-40B4-BE49-F238E27FC236}">
                <a16:creationId xmlns:a16="http://schemas.microsoft.com/office/drawing/2014/main" id="{3FA02936-1964-B7F4-D244-AD067AB27BAF}"/>
              </a:ext>
            </a:extLst>
          </p:cNvPr>
          <p:cNvSpPr txBox="1">
            <a:spLocks noChangeArrowheads="1"/>
          </p:cNvSpPr>
          <p:nvPr/>
        </p:nvSpPr>
        <p:spPr bwMode="auto">
          <a:xfrm>
            <a:off x="288925" y="217488"/>
            <a:ext cx="38655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a:solidFill>
                  <a:srgbClr val="000000"/>
                </a:solidFill>
              </a:rPr>
              <a:t>Mike Janik background</a:t>
            </a:r>
          </a:p>
        </p:txBody>
      </p:sp>
      <p:pic>
        <p:nvPicPr>
          <p:cNvPr id="23557" name="Picture 6" descr="1889 bulldog">
            <a:extLst>
              <a:ext uri="{FF2B5EF4-FFF2-40B4-BE49-F238E27FC236}">
                <a16:creationId xmlns:a16="http://schemas.microsoft.com/office/drawing/2014/main" id="{36220D9B-D680-15BE-F84F-ED55D0E920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304800"/>
            <a:ext cx="115411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7" descr="pampers">
            <a:extLst>
              <a:ext uri="{FF2B5EF4-FFF2-40B4-BE49-F238E27FC236}">
                <a16:creationId xmlns:a16="http://schemas.microsoft.com/office/drawing/2014/main" id="{92C87E1A-4C55-BC0A-1C03-65B4B59ED6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4713" y="-46038"/>
            <a:ext cx="1447800" cy="144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8" descr="rotunda">
            <a:extLst>
              <a:ext uri="{FF2B5EF4-FFF2-40B4-BE49-F238E27FC236}">
                <a16:creationId xmlns:a16="http://schemas.microsoft.com/office/drawing/2014/main" id="{1357B082-B665-F1AE-AC0E-BDBB9DB392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3900" y="1282700"/>
            <a:ext cx="1784350"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9" descr="Catalytic Rxn Environment">
            <a:extLst>
              <a:ext uri="{FF2B5EF4-FFF2-40B4-BE49-F238E27FC236}">
                <a16:creationId xmlns:a16="http://schemas.microsoft.com/office/drawing/2014/main" id="{2F8ED85B-7D00-8CD3-BCAF-EDB43F2571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50" y="3937000"/>
            <a:ext cx="2392363"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10" descr="Pt-PEG proton transfer cartoon">
            <a:extLst>
              <a:ext uri="{FF2B5EF4-FFF2-40B4-BE49-F238E27FC236}">
                <a16:creationId xmlns:a16="http://schemas.microsoft.com/office/drawing/2014/main" id="{05A38CCE-DCAB-C9FC-4FE9-A8FAC0C8E7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7638" y="3873500"/>
            <a:ext cx="1995487"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Picture 12" descr="yankees yanks baseball mlb sport sports">
            <a:hlinkClick r:id="rId9"/>
            <a:extLst>
              <a:ext uri="{FF2B5EF4-FFF2-40B4-BE49-F238E27FC236}">
                <a16:creationId xmlns:a16="http://schemas.microsoft.com/office/drawing/2014/main" id="{65D3EB28-3DD6-8D01-567B-2D004E1769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19650" y="5181600"/>
            <a:ext cx="9540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6973" y="696191"/>
            <a:ext cx="7803574" cy="5509200"/>
          </a:xfrm>
          <a:prstGeom prst="rect">
            <a:avLst/>
          </a:prstGeom>
          <a:noFill/>
        </p:spPr>
        <p:txBody>
          <a:bodyPr wrap="square" rtlCol="0">
            <a:spAutoFit/>
          </a:bodyPr>
          <a:lstStyle/>
          <a:p>
            <a:pPr marL="400050" indent="-400050" algn="ctr">
              <a:buAutoNum type="romanUcPeriod"/>
            </a:pPr>
            <a:r>
              <a:rPr lang="en-US" sz="3200" dirty="0"/>
              <a:t>Brief History of Quantum Mechanics Leading to the Schrodinger Equation</a:t>
            </a:r>
          </a:p>
          <a:p>
            <a:pPr marL="400050" indent="-400050" algn="ctr">
              <a:buAutoNum type="romanUcPeriod"/>
            </a:pPr>
            <a:endParaRPr lang="en-US" sz="3200" dirty="0">
              <a:solidFill>
                <a:srgbClr val="FF0000"/>
              </a:solidFill>
            </a:endParaRPr>
          </a:p>
          <a:p>
            <a:pPr marL="400050" indent="-400050" algn="ctr">
              <a:buAutoNum type="romanUcPeriod"/>
            </a:pPr>
            <a:r>
              <a:rPr lang="en-US" sz="3200" dirty="0"/>
              <a:t>Time-Independent Schrodinger Equation,  and the Postulates of QM</a:t>
            </a:r>
          </a:p>
          <a:p>
            <a:pPr marL="400050" indent="-400050" algn="ctr">
              <a:buAutoNum type="romanUcPeriod"/>
            </a:pPr>
            <a:endParaRPr lang="en-US" sz="3200" dirty="0"/>
          </a:p>
          <a:p>
            <a:pPr marL="400050" indent="-400050" algn="ctr">
              <a:buAutoNum type="romanUcPeriod"/>
            </a:pPr>
            <a:r>
              <a:rPr lang="en-US" sz="3200" dirty="0">
                <a:solidFill>
                  <a:srgbClr val="FF0000"/>
                </a:solidFill>
              </a:rPr>
              <a:t> Particle in a Box – One Dimension, Single Particle Solution to Schrodinger Eqn.</a:t>
            </a:r>
          </a:p>
          <a:p>
            <a:pPr marL="400050" indent="-400050" algn="ctr">
              <a:buAutoNum type="romanUcPeriod"/>
            </a:pPr>
            <a:endParaRPr lang="en-US" sz="3200" dirty="0"/>
          </a:p>
          <a:p>
            <a:pPr marL="400050" indent="-400050" algn="ctr">
              <a:buAutoNum type="romanUcPeriod"/>
            </a:pPr>
            <a:r>
              <a:rPr lang="en-US" sz="3200" dirty="0"/>
              <a:t> Hydrogen Atom – Determining Orbitals from the Schrodinger Equation </a:t>
            </a:r>
          </a:p>
        </p:txBody>
      </p:sp>
    </p:spTree>
    <p:extLst>
      <p:ext uri="{BB962C8B-B14F-4D97-AF65-F5344CB8AC3E}">
        <p14:creationId xmlns:p14="http://schemas.microsoft.com/office/powerpoint/2010/main" val="3650481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5"/>
          <p:cNvSpPr txBox="1">
            <a:spLocks noChangeArrowheads="1"/>
          </p:cNvSpPr>
          <p:nvPr/>
        </p:nvSpPr>
        <p:spPr bwMode="auto">
          <a:xfrm>
            <a:off x="27480" y="47187"/>
            <a:ext cx="902033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b="1" dirty="0"/>
              <a:t>Particle in a (one dimensional) box – a simple physical system that illustrates the consequences of a quantum treatment</a:t>
            </a:r>
          </a:p>
          <a:p>
            <a:pPr eaLnBrk="1" hangingPunct="1"/>
            <a:endParaRPr lang="en-US" altLang="en-US" sz="2400" dirty="0"/>
          </a:p>
          <a:p>
            <a:pPr eaLnBrk="1" hangingPunct="1"/>
            <a:endParaRPr lang="en-US" altLang="en-US" sz="2400" dirty="0"/>
          </a:p>
        </p:txBody>
      </p:sp>
      <p:sp>
        <p:nvSpPr>
          <p:cNvPr id="71683" name="Ink 5"/>
          <p:cNvSpPr>
            <a:spLocks noRot="1" noChangeAspect="1" noEditPoints="1" noChangeArrowheads="1" noChangeShapeType="1" noTextEdit="1"/>
          </p:cNvSpPr>
          <p:nvPr/>
        </p:nvSpPr>
        <p:spPr bwMode="auto">
          <a:xfrm>
            <a:off x="8599488" y="5983288"/>
            <a:ext cx="1587" cy="1587"/>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60000 65536"/>
              <a:gd name="T13" fmla="*/ 0 60000 65536"/>
              <a:gd name="T14" fmla="*/ 0 60000 65536"/>
              <a:gd name="T15" fmla="*/ 0 60000 65536"/>
              <a:gd name="T16" fmla="*/ 0 60000 65536"/>
              <a:gd name="T17" fmla="*/ 0 60000 65536"/>
              <a:gd name="T18" fmla="*/ 0 w 1"/>
              <a:gd name="T19" fmla="*/ 0 h 1"/>
              <a:gd name="T20" fmla="*/ 1 w 1"/>
              <a:gd name="T21" fmla="*/ 1 h 1"/>
            </a:gdLst>
            <a:ahLst/>
            <a:cxnLst>
              <a:cxn ang="T12">
                <a:pos x="T0" y="T1"/>
              </a:cxn>
              <a:cxn ang="T13">
                <a:pos x="T2" y="T3"/>
              </a:cxn>
              <a:cxn ang="T14">
                <a:pos x="T4" y="T5"/>
              </a:cxn>
              <a:cxn ang="T15">
                <a:pos x="T6" y="T7"/>
              </a:cxn>
              <a:cxn ang="T16">
                <a:pos x="T8" y="T9"/>
              </a:cxn>
              <a:cxn ang="T17">
                <a:pos x="T10" y="T11"/>
              </a:cxn>
            </a:cxnLst>
            <a:rect l="T18" t="T19" r="T20" b="T21"/>
            <a:pathLst>
              <a:path w="1" h="1" extrusionOk="0">
                <a:moveTo>
                  <a:pt x="0" y="0"/>
                </a:moveTo>
                <a:lnTo>
                  <a:pt x="0" y="0"/>
                </a:lnTo>
              </a:path>
              <a:path w="1" h="1" extrusionOk="0">
                <a:moveTo>
                  <a:pt x="0" y="0"/>
                </a:moveTo>
                <a:lnTo>
                  <a:pt x="0" y="0"/>
                </a:lnTo>
              </a:path>
              <a:path w="1" h="1" extrusionOk="0">
                <a:moveTo>
                  <a:pt x="0" y="0"/>
                </a:moveTo>
                <a:lnTo>
                  <a:pt x="0" y="0"/>
                </a:ln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71685" name="Picture 2" descr="File:Infinite potential well-en.sv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759" y="1298027"/>
            <a:ext cx="487997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Rot="1" noChangeAspect="1" noMove="1" noResize="1" noEditPoints="1" noAdjustHandles="1" noChangeArrowheads="1" noChangeShapeType="1" noTextEdit="1"/>
          </p:cNvSpPr>
          <p:nvPr/>
        </p:nvSpPr>
        <p:spPr>
          <a:xfrm>
            <a:off x="820059" y="5393316"/>
            <a:ext cx="7781016" cy="1052596"/>
          </a:xfrm>
          <a:prstGeom prst="rect">
            <a:avLst/>
          </a:prstGeom>
          <a:blipFill rotWithShape="1">
            <a:blip r:embed="rId5"/>
            <a:stretch>
              <a:fillRect/>
            </a:stretch>
          </a:blipFill>
        </p:spPr>
        <p:txBody>
          <a:bodyPr/>
          <a:lstStyle/>
          <a:p>
            <a:pPr>
              <a:defRPr/>
            </a:pPr>
            <a:r>
              <a:rPr lang="en-US">
                <a:noFill/>
                <a:latin typeface="Arial" charset="0"/>
                <a:ea typeface="ＭＳ Ｐゴシック" pitchFamily="34" charset="-128"/>
              </a:rPr>
              <a:t> </a:t>
            </a:r>
          </a:p>
        </p:txBody>
      </p:sp>
    </p:spTree>
    <p:extLst>
      <p:ext uri="{BB962C8B-B14F-4D97-AF65-F5344CB8AC3E}">
        <p14:creationId xmlns:p14="http://schemas.microsoft.com/office/powerpoint/2010/main" val="1045287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2554" y="155266"/>
            <a:ext cx="8648987" cy="954107"/>
          </a:xfrm>
          <a:prstGeom prst="rect">
            <a:avLst/>
          </a:prstGeom>
          <a:noFill/>
        </p:spPr>
        <p:txBody>
          <a:bodyPr wrap="square" rtlCol="0">
            <a:spAutoFit/>
          </a:bodyPr>
          <a:lstStyle/>
          <a:p>
            <a:r>
              <a:rPr lang="en-US" sz="2800" dirty="0"/>
              <a:t>Solve for </a:t>
            </a:r>
            <a:r>
              <a:rPr lang="el-GR" sz="2800" dirty="0"/>
              <a:t>ψ</a:t>
            </a:r>
            <a:r>
              <a:rPr lang="en-US" sz="2800" dirty="0"/>
              <a:t>and E (time probably won’t allow – consequences key on next slides)</a:t>
            </a:r>
          </a:p>
        </p:txBody>
      </p:sp>
      <mc:AlternateContent xmlns:mc="http://schemas.openxmlformats.org/markup-compatibility/2006" xmlns:a14="http://schemas.microsoft.com/office/drawing/2010/main">
        <mc:Choice Requires="a14">
          <p:sp>
            <p:nvSpPr>
              <p:cNvPr id="6" name="Rectangle 5"/>
              <p:cNvSpPr/>
              <p:nvPr/>
            </p:nvSpPr>
            <p:spPr>
              <a:xfrm>
                <a:off x="237283" y="1272270"/>
                <a:ext cx="3471976" cy="9568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800" b="0" i="1" dirty="0" smtClean="0">
                              <a:latin typeface="Cambria Math" panose="02040503050406030204" pitchFamily="18" charset="0"/>
                            </a:rPr>
                          </m:ctrlPr>
                        </m:fPr>
                        <m:num>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m:t>
                              </m:r>
                              <m:r>
                                <a:rPr lang="en-US" sz="2800" b="0" i="1" dirty="0" smtClean="0">
                                  <a:latin typeface="Cambria Math" panose="02040503050406030204" pitchFamily="18" charset="0"/>
                                  <a:ea typeface="Cambria Math" panose="02040503050406030204" pitchFamily="18" charset="0"/>
                                </a:rPr>
                                <m:t>ℏ</m:t>
                              </m:r>
                            </m:e>
                            <m:sup>
                              <m:r>
                                <a:rPr lang="en-US" sz="2800" b="0" i="1" dirty="0" smtClean="0">
                                  <a:latin typeface="Cambria Math" panose="02040503050406030204" pitchFamily="18" charset="0"/>
                                </a:rPr>
                                <m:t>2</m:t>
                              </m:r>
                            </m:sup>
                          </m:sSup>
                        </m:num>
                        <m:den>
                          <m:r>
                            <a:rPr lang="en-US" sz="2800" b="0" i="1" dirty="0" smtClean="0">
                              <a:latin typeface="Cambria Math" panose="02040503050406030204" pitchFamily="18" charset="0"/>
                            </a:rPr>
                            <m:t>2</m:t>
                          </m:r>
                          <m:r>
                            <a:rPr lang="en-US" sz="2800" b="0" i="1" dirty="0" smtClean="0">
                              <a:latin typeface="Cambria Math" panose="02040503050406030204" pitchFamily="18" charset="0"/>
                            </a:rPr>
                            <m:t>𝑚</m:t>
                          </m:r>
                        </m:den>
                      </m:f>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ea typeface="Cambria Math" panose="02040503050406030204" pitchFamily="18" charset="0"/>
                            </a:rPr>
                            <m:t>𝛻</m:t>
                          </m:r>
                        </m:e>
                        <m:sup>
                          <m:r>
                            <a:rPr lang="en-US" sz="2800" b="0" i="1" dirty="0" smtClean="0">
                              <a:latin typeface="Cambria Math" panose="02040503050406030204" pitchFamily="18" charset="0"/>
                            </a:rPr>
                            <m:t>2</m:t>
                          </m:r>
                        </m:sup>
                      </m:sSup>
                      <m:r>
                        <a:rPr lang="en-US" sz="2800" b="0" i="1" dirty="0" smtClean="0">
                          <a:latin typeface="Cambria Math" panose="02040503050406030204" pitchFamily="18" charset="0"/>
                          <a:ea typeface="Cambria Math" panose="02040503050406030204" pitchFamily="18" charset="0"/>
                        </a:rPr>
                        <m:t>𝜓</m:t>
                      </m:r>
                      <m:r>
                        <a:rPr lang="en-US" sz="2800" b="0" i="1" dirty="0" smtClean="0">
                          <a:latin typeface="Cambria Math" panose="02040503050406030204" pitchFamily="18" charset="0"/>
                          <a:ea typeface="Cambria Math" panose="02040503050406030204" pitchFamily="18" charset="0"/>
                        </a:rPr>
                        <m:t>+</m:t>
                      </m:r>
                      <m:r>
                        <a:rPr lang="en-US" sz="2800" b="0" i="1" dirty="0" smtClean="0">
                          <a:latin typeface="Cambria Math" panose="02040503050406030204" pitchFamily="18" charset="0"/>
                          <a:ea typeface="Cambria Math" panose="02040503050406030204" pitchFamily="18" charset="0"/>
                        </a:rPr>
                        <m:t>𝑉</m:t>
                      </m:r>
                      <m:r>
                        <a:rPr lang="en-US" sz="2800" b="0" i="1" dirty="0" smtClean="0">
                          <a:latin typeface="Cambria Math" panose="02040503050406030204" pitchFamily="18" charset="0"/>
                          <a:ea typeface="Cambria Math" panose="02040503050406030204" pitchFamily="18" charset="0"/>
                        </a:rPr>
                        <m:t>𝜓</m:t>
                      </m:r>
                      <m:r>
                        <a:rPr lang="en-US" sz="2800" b="0" i="1" dirty="0" smtClean="0">
                          <a:latin typeface="Cambria Math" panose="02040503050406030204" pitchFamily="18" charset="0"/>
                          <a:ea typeface="Cambria Math" panose="02040503050406030204" pitchFamily="18" charset="0"/>
                        </a:rPr>
                        <m:t>=</m:t>
                      </m:r>
                      <m:r>
                        <a:rPr lang="en-US" sz="2800" b="0" i="1" dirty="0" smtClean="0">
                          <a:latin typeface="Cambria Math" panose="02040503050406030204" pitchFamily="18" charset="0"/>
                          <a:ea typeface="Cambria Math" panose="02040503050406030204" pitchFamily="18" charset="0"/>
                        </a:rPr>
                        <m:t>𝐸</m:t>
                      </m:r>
                      <m:r>
                        <a:rPr lang="en-US" sz="2800" b="0" i="1" dirty="0" smtClean="0">
                          <a:latin typeface="Cambria Math" panose="02040503050406030204" pitchFamily="18" charset="0"/>
                          <a:ea typeface="Cambria Math" panose="02040503050406030204" pitchFamily="18" charset="0"/>
                        </a:rPr>
                        <m:t>𝜓</m:t>
                      </m:r>
                    </m:oMath>
                  </m:oMathPara>
                </a14:m>
                <a:endParaRPr lang="en-US" sz="2800" dirty="0"/>
              </a:p>
            </p:txBody>
          </p:sp>
        </mc:Choice>
        <mc:Fallback xmlns="">
          <p:sp>
            <p:nvSpPr>
              <p:cNvPr id="6" name="Rectangle 5"/>
              <p:cNvSpPr>
                <a:spLocks noRot="1" noChangeAspect="1" noMove="1" noResize="1" noEditPoints="1" noAdjustHandles="1" noChangeArrowheads="1" noChangeShapeType="1" noTextEdit="1"/>
              </p:cNvSpPr>
              <p:nvPr/>
            </p:nvSpPr>
            <p:spPr>
              <a:xfrm>
                <a:off x="237283" y="1272270"/>
                <a:ext cx="3471976" cy="95686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9943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5"/>
          <p:cNvSpPr txBox="1">
            <a:spLocks noChangeArrowheads="1"/>
          </p:cNvSpPr>
          <p:nvPr/>
        </p:nvSpPr>
        <p:spPr bwMode="auto">
          <a:xfrm>
            <a:off x="114300" y="79375"/>
            <a:ext cx="6780213"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b="1"/>
              <a:t>Particle in a box – Energy and wavefunctions</a:t>
            </a:r>
          </a:p>
          <a:p>
            <a:pPr eaLnBrk="1" hangingPunct="1"/>
            <a:endParaRPr lang="en-US" altLang="en-US" sz="2400"/>
          </a:p>
          <a:p>
            <a:pPr eaLnBrk="1" hangingPunct="1"/>
            <a:endParaRPr lang="en-US" altLang="en-US" sz="2400"/>
          </a:p>
        </p:txBody>
      </p:sp>
      <p:sp>
        <p:nvSpPr>
          <p:cNvPr id="72707" name="Ink 5"/>
          <p:cNvSpPr>
            <a:spLocks noRot="1" noChangeAspect="1" noEditPoints="1" noChangeArrowheads="1" noChangeShapeType="1" noTextEdit="1"/>
          </p:cNvSpPr>
          <p:nvPr/>
        </p:nvSpPr>
        <p:spPr bwMode="auto">
          <a:xfrm>
            <a:off x="8599488" y="5983288"/>
            <a:ext cx="1587" cy="1587"/>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60000 65536"/>
              <a:gd name="T13" fmla="*/ 0 60000 65536"/>
              <a:gd name="T14" fmla="*/ 0 60000 65536"/>
              <a:gd name="T15" fmla="*/ 0 60000 65536"/>
              <a:gd name="T16" fmla="*/ 0 60000 65536"/>
              <a:gd name="T17" fmla="*/ 0 60000 65536"/>
              <a:gd name="T18" fmla="*/ 0 w 1"/>
              <a:gd name="T19" fmla="*/ 0 h 1"/>
              <a:gd name="T20" fmla="*/ 1 w 1"/>
              <a:gd name="T21" fmla="*/ 1 h 1"/>
            </a:gdLst>
            <a:ahLst/>
            <a:cxnLst>
              <a:cxn ang="T12">
                <a:pos x="T0" y="T1"/>
              </a:cxn>
              <a:cxn ang="T13">
                <a:pos x="T2" y="T3"/>
              </a:cxn>
              <a:cxn ang="T14">
                <a:pos x="T4" y="T5"/>
              </a:cxn>
              <a:cxn ang="T15">
                <a:pos x="T6" y="T7"/>
              </a:cxn>
              <a:cxn ang="T16">
                <a:pos x="T8" y="T9"/>
              </a:cxn>
              <a:cxn ang="T17">
                <a:pos x="T10" y="T11"/>
              </a:cxn>
            </a:cxnLst>
            <a:rect l="T18" t="T19" r="T20" b="T21"/>
            <a:pathLst>
              <a:path w="1" h="1" extrusionOk="0">
                <a:moveTo>
                  <a:pt x="0" y="0"/>
                </a:moveTo>
                <a:lnTo>
                  <a:pt x="0" y="0"/>
                </a:lnTo>
              </a:path>
              <a:path w="1" h="1" extrusionOk="0">
                <a:moveTo>
                  <a:pt x="0" y="0"/>
                </a:moveTo>
                <a:lnTo>
                  <a:pt x="0" y="0"/>
                </a:lnTo>
              </a:path>
              <a:path w="1" h="1" extrusionOk="0">
                <a:moveTo>
                  <a:pt x="0" y="0"/>
                </a:moveTo>
                <a:lnTo>
                  <a:pt x="0" y="0"/>
                </a:ln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72708" name="Picture 2" descr="http://itl.chem.ufl.edu/4412_aa/Gifs/box1_0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955675"/>
            <a:ext cx="7419975" cy="536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10" descr="\psi_n(x,t) =&#10;\begin{cases}&#10;A \sin(k_n x)\mathrm{e}^{-\mathrm{i}\omega_n t}, &amp; 0 &lt; x &lt; L,\\&#10;0, &amp; \text{otherwise,}&#10;\end{cases}&#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375" y="661194"/>
            <a:ext cx="3630612" cy="611188"/>
          </a:xfrm>
          <a:prstGeom prst="rect">
            <a:avLst/>
          </a:prstGeom>
          <a:ln/>
        </p:spPr>
        <p:style>
          <a:lnRef idx="2">
            <a:schemeClr val="dk1"/>
          </a:lnRef>
          <a:fillRef idx="1">
            <a:schemeClr val="lt1"/>
          </a:fillRef>
          <a:effectRef idx="0">
            <a:schemeClr val="dk1"/>
          </a:effectRef>
          <a:fontRef idx="minor">
            <a:schemeClr val="dk1"/>
          </a:fontRef>
        </p:style>
      </p:pic>
      <p:pic>
        <p:nvPicPr>
          <p:cNvPr id="72710" name="Picture 12" descr="k_n = \frac{n \pi}{L}, \quad \mathrm{where} \quad n = \{1,2,3,4,\ldo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375" y="1372971"/>
            <a:ext cx="3671888" cy="402897"/>
          </a:xfrm>
          <a:prstGeom prst="rect">
            <a:avLst/>
          </a:prstGeom>
          <a:ln/>
        </p:spPr>
        <p:style>
          <a:lnRef idx="2">
            <a:schemeClr val="dk1"/>
          </a:lnRef>
          <a:fillRef idx="1">
            <a:schemeClr val="lt1"/>
          </a:fillRef>
          <a:effectRef idx="0">
            <a:schemeClr val="dk1"/>
          </a:effectRef>
          <a:fontRef idx="minor">
            <a:schemeClr val="dk1"/>
          </a:fontRef>
        </p:style>
      </p:pic>
      <p:pic>
        <p:nvPicPr>
          <p:cNvPr id="72711" name="Picture 14" descr="E_n = \frac{n^2\hbar^2 \pi ^2}{2mL^2} = \frac{n^2 h^2}{8mL^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5084" y="5965306"/>
            <a:ext cx="3014807" cy="718588"/>
          </a:xfrm>
          <a:prstGeom prst="rect">
            <a:avLst/>
          </a:prstGeom>
          <a:ln/>
        </p:spPr>
        <p:style>
          <a:lnRef idx="2">
            <a:schemeClr val="dk1"/>
          </a:lnRef>
          <a:fillRef idx="1">
            <a:schemeClr val="lt1"/>
          </a:fillRef>
          <a:effectRef idx="0">
            <a:schemeClr val="dk1"/>
          </a:effectRef>
          <a:fontRef idx="minor">
            <a:schemeClr val="dk1"/>
          </a:fontRef>
        </p:style>
      </p:pic>
      <p:sp>
        <p:nvSpPr>
          <p:cNvPr id="11" name="Rectangle 10"/>
          <p:cNvSpPr/>
          <p:nvPr/>
        </p:nvSpPr>
        <p:spPr>
          <a:xfrm>
            <a:off x="5561013" y="801688"/>
            <a:ext cx="44450"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Rectangle 1">
            <a:extLst>
              <a:ext uri="{FF2B5EF4-FFF2-40B4-BE49-F238E27FC236}">
                <a16:creationId xmlns:a16="http://schemas.microsoft.com/office/drawing/2014/main" id="{8CF37793-E2DF-4BB5-FB79-6ABC81713845}"/>
              </a:ext>
            </a:extLst>
          </p:cNvPr>
          <p:cNvSpPr/>
          <p:nvPr/>
        </p:nvSpPr>
        <p:spPr>
          <a:xfrm>
            <a:off x="5613013" y="876527"/>
            <a:ext cx="109795" cy="180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7C9953-BC78-E53D-6B89-81265560C9FF}"/>
              </a:ext>
            </a:extLst>
          </p:cNvPr>
          <p:cNvSpPr/>
          <p:nvPr/>
        </p:nvSpPr>
        <p:spPr>
          <a:xfrm>
            <a:off x="7129205" y="684894"/>
            <a:ext cx="479910" cy="3165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2327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2554" y="155266"/>
            <a:ext cx="8648987" cy="3970318"/>
          </a:xfrm>
          <a:prstGeom prst="rect">
            <a:avLst/>
          </a:prstGeom>
          <a:noFill/>
        </p:spPr>
        <p:txBody>
          <a:bodyPr wrap="square" rtlCol="0">
            <a:spAutoFit/>
          </a:bodyPr>
          <a:lstStyle/>
          <a:p>
            <a:r>
              <a:rPr lang="en-US" sz="2800" dirty="0"/>
              <a:t>Last slide has the mathematical solutions to a particle in a box</a:t>
            </a:r>
          </a:p>
          <a:p>
            <a:endParaRPr lang="en-US" sz="2800" dirty="0"/>
          </a:p>
          <a:p>
            <a:endParaRPr lang="en-US" sz="2800" dirty="0"/>
          </a:p>
          <a:p>
            <a:endParaRPr lang="en-US" sz="2800" dirty="0"/>
          </a:p>
          <a:p>
            <a:r>
              <a:rPr lang="en-US" sz="2800" dirty="0"/>
              <a:t>What is “shocking” from the solutions of the particle in a box problem?</a:t>
            </a:r>
          </a:p>
          <a:p>
            <a:endParaRPr lang="en-US" sz="2800" dirty="0"/>
          </a:p>
          <a:p>
            <a:r>
              <a:rPr lang="en-US" sz="2800" dirty="0"/>
              <a:t>There are “nodes”  -places where the wavefunction = 0</a:t>
            </a:r>
          </a:p>
        </p:txBody>
      </p:sp>
      <p:sp>
        <p:nvSpPr>
          <p:cNvPr id="4" name="Rectangle 7">
            <a:extLst>
              <a:ext uri="{FF2B5EF4-FFF2-40B4-BE49-F238E27FC236}">
                <a16:creationId xmlns:a16="http://schemas.microsoft.com/office/drawing/2014/main" id="{5E7E693B-8827-DCD2-1E00-C830DBA7E310}"/>
              </a:ext>
            </a:extLst>
          </p:cNvPr>
          <p:cNvSpPr>
            <a:spLocks noChangeArrowheads="1"/>
          </p:cNvSpPr>
          <p:nvPr/>
        </p:nvSpPr>
        <p:spPr bwMode="auto">
          <a:xfrm>
            <a:off x="300038" y="1205753"/>
            <a:ext cx="8382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b="1">
                <a:solidFill>
                  <a:srgbClr val="000099"/>
                </a:solidFill>
              </a:rPr>
              <a:t>Niels Bohr:</a:t>
            </a:r>
          </a:p>
          <a:p>
            <a:pPr eaLnBrk="1" hangingPunct="1"/>
            <a:r>
              <a:rPr lang="en-US" altLang="en-US" b="1">
                <a:solidFill>
                  <a:srgbClr val="000099"/>
                </a:solidFill>
              </a:rPr>
              <a:t>“For those who are not shocked when they first come across quantum theory cannot possibly have understood it”</a:t>
            </a:r>
          </a:p>
        </p:txBody>
      </p:sp>
    </p:spTree>
    <p:extLst>
      <p:ext uri="{BB962C8B-B14F-4D97-AF65-F5344CB8AC3E}">
        <p14:creationId xmlns:p14="http://schemas.microsoft.com/office/powerpoint/2010/main" val="919168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2554" y="155266"/>
            <a:ext cx="8648987" cy="6555641"/>
          </a:xfrm>
          <a:prstGeom prst="rect">
            <a:avLst/>
          </a:prstGeom>
          <a:noFill/>
        </p:spPr>
        <p:txBody>
          <a:bodyPr wrap="square" rtlCol="0">
            <a:spAutoFit/>
          </a:bodyPr>
          <a:lstStyle/>
          <a:p>
            <a:r>
              <a:rPr lang="en-US" sz="2800" dirty="0"/>
              <a:t>Last slide has the mathematical solutions to a particle in a box</a:t>
            </a:r>
          </a:p>
          <a:p>
            <a:endParaRPr lang="en-US" sz="2800" dirty="0"/>
          </a:p>
          <a:p>
            <a:endParaRPr lang="en-US" sz="2800" dirty="0"/>
          </a:p>
          <a:p>
            <a:endParaRPr lang="en-US" sz="2800" dirty="0"/>
          </a:p>
          <a:p>
            <a:r>
              <a:rPr lang="en-US" sz="2800" dirty="0"/>
              <a:t>What is “shocking” from the solutions of the particle in a box problem?</a:t>
            </a:r>
          </a:p>
          <a:p>
            <a:endParaRPr lang="en-US" sz="2800" dirty="0"/>
          </a:p>
          <a:p>
            <a:pPr marL="514350" indent="-514350">
              <a:buAutoNum type="arabicParenR"/>
            </a:pPr>
            <a:r>
              <a:rPr lang="en-US" sz="2800" dirty="0"/>
              <a:t>Energy levels are quantized!  We can not give the particle any energy we want</a:t>
            </a:r>
          </a:p>
          <a:p>
            <a:pPr marL="514350" indent="-514350">
              <a:buAutoNum type="arabicParenR"/>
            </a:pPr>
            <a:r>
              <a:rPr lang="en-US" sz="2800" dirty="0"/>
              <a:t>The wavefunction has nodes!  In level 2, 50% chance particle is on left side, 50% chance it is on right side, but 0% chance it ever exists at the exact middle.</a:t>
            </a:r>
          </a:p>
          <a:p>
            <a:pPr marL="514350" indent="-514350">
              <a:buAutoNum type="arabicParenR"/>
            </a:pPr>
            <a:r>
              <a:rPr lang="en-US" sz="2800" dirty="0"/>
              <a:t>Zero point energy – there is no “0” state of rest, the ground state still has energy and moves </a:t>
            </a:r>
          </a:p>
        </p:txBody>
      </p:sp>
      <p:sp>
        <p:nvSpPr>
          <p:cNvPr id="4" name="Rectangle 7">
            <a:extLst>
              <a:ext uri="{FF2B5EF4-FFF2-40B4-BE49-F238E27FC236}">
                <a16:creationId xmlns:a16="http://schemas.microsoft.com/office/drawing/2014/main" id="{5E7E693B-8827-DCD2-1E00-C830DBA7E310}"/>
              </a:ext>
            </a:extLst>
          </p:cNvPr>
          <p:cNvSpPr>
            <a:spLocks noChangeArrowheads="1"/>
          </p:cNvSpPr>
          <p:nvPr/>
        </p:nvSpPr>
        <p:spPr bwMode="auto">
          <a:xfrm>
            <a:off x="300038" y="1205753"/>
            <a:ext cx="8382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b="1">
                <a:solidFill>
                  <a:srgbClr val="000099"/>
                </a:solidFill>
              </a:rPr>
              <a:t>Niels Bohr:</a:t>
            </a:r>
          </a:p>
          <a:p>
            <a:pPr eaLnBrk="1" hangingPunct="1"/>
            <a:r>
              <a:rPr lang="en-US" altLang="en-US" b="1">
                <a:solidFill>
                  <a:srgbClr val="000099"/>
                </a:solidFill>
              </a:rPr>
              <a:t>“For those who are not shocked when they first come across quantum theory cannot possibly have understood it”</a:t>
            </a:r>
          </a:p>
        </p:txBody>
      </p:sp>
    </p:spTree>
    <p:extLst>
      <p:ext uri="{BB962C8B-B14F-4D97-AF65-F5344CB8AC3E}">
        <p14:creationId xmlns:p14="http://schemas.microsoft.com/office/powerpoint/2010/main" val="1278159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E_n = \frac{n^2\hbar^2 \pi ^2}{2mL^2} = \frac{n^2 h^2}{8mL^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54" y="1146660"/>
            <a:ext cx="3554447" cy="84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4410364" y="1252708"/>
                <a:ext cx="4549130" cy="741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𝐸</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𝑛</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𝑛</m:t>
                              </m:r>
                            </m:e>
                            <m:sub>
                              <m:r>
                                <a:rPr lang="en-US" sz="2400" b="0" i="1" smtClean="0">
                                  <a:latin typeface="Cambria Math" panose="02040503050406030204" pitchFamily="18" charset="0"/>
                                  <a:ea typeface="Cambria Math" panose="02040503050406030204" pitchFamily="18" charset="0"/>
                                </a:rPr>
                                <m:t>2</m:t>
                              </m:r>
                            </m:sub>
                          </m:sSub>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e>
                            <m:sub>
                              <m:r>
                                <a:rPr lang="en-US" sz="2400" b="0" i="1" smtClean="0">
                                  <a:latin typeface="Cambria Math" panose="02040503050406030204" pitchFamily="18" charset="0"/>
                                  <a:ea typeface="Cambria Math" panose="02040503050406030204" pitchFamily="18" charset="0"/>
                                </a:rPr>
                                <m:t>2</m:t>
                              </m:r>
                            </m:sub>
                          </m:sSub>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 </m:t>
                      </m:r>
                      <m:sSup>
                        <m:sSupPr>
                          <m:ctrlPr>
                            <a:rPr lang="en-US" sz="2400" b="0" i="1" smtClean="0">
                              <a:latin typeface="Cambria Math" panose="02040503050406030204" pitchFamily="18" charset="0"/>
                              <a:ea typeface="Cambria Math" panose="02040503050406030204" pitchFamily="18" charset="0"/>
                            </a:rPr>
                          </m:ctrlPr>
                        </m:sSup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𝑛</m:t>
                              </m:r>
                            </m:e>
                            <m:sub>
                              <m:r>
                                <a:rPr lang="en-US" sz="2400" b="0" i="1" smtClean="0">
                                  <a:latin typeface="Cambria Math" panose="02040503050406030204" pitchFamily="18" charset="0"/>
                                  <a:ea typeface="Cambria Math" panose="02040503050406030204" pitchFamily="18" charset="0"/>
                                </a:rPr>
                                <m:t>1</m:t>
                              </m:r>
                            </m:sub>
                          </m:sSub>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h</m:t>
                              </m:r>
                            </m:e>
                            <m:sup>
                              <m:r>
                                <a:rPr lang="en-US" sz="2400" b="0" i="1" smtClean="0">
                                  <a:latin typeface="Cambria Math" panose="02040503050406030204" pitchFamily="18" charset="0"/>
                                  <a:ea typeface="Cambria Math" panose="02040503050406030204" pitchFamily="18" charset="0"/>
                                </a:rPr>
                                <m:t>2</m:t>
                              </m:r>
                            </m:sup>
                          </m:sSup>
                        </m:num>
                        <m:den>
                          <m:r>
                            <a:rPr lang="en-US" sz="2400" b="0" i="1" smtClean="0">
                              <a:latin typeface="Cambria Math" panose="02040503050406030204" pitchFamily="18" charset="0"/>
                              <a:ea typeface="Cambria Math" panose="02040503050406030204" pitchFamily="18" charset="0"/>
                            </a:rPr>
                            <m:t>8</m:t>
                          </m:r>
                          <m:r>
                            <a:rPr lang="en-US" sz="2400" b="0" i="1" smtClean="0">
                              <a:latin typeface="Cambria Math" panose="02040503050406030204" pitchFamily="18" charset="0"/>
                              <a:ea typeface="Cambria Math" panose="02040503050406030204" pitchFamily="18" charset="0"/>
                            </a:rPr>
                            <m:t>𝑚</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𝐿</m:t>
                              </m:r>
                            </m:e>
                            <m:sup>
                              <m:r>
                                <a:rPr lang="en-US" sz="2400" b="0" i="1" smtClean="0">
                                  <a:latin typeface="Cambria Math" panose="02040503050406030204" pitchFamily="18" charset="0"/>
                                  <a:ea typeface="Cambria Math" panose="02040503050406030204" pitchFamily="18" charset="0"/>
                                </a:rPr>
                                <m:t>2</m:t>
                              </m:r>
                            </m:sup>
                          </m:sSup>
                        </m:den>
                      </m:f>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4410364" y="1252708"/>
                <a:ext cx="4549130" cy="741165"/>
              </a:xfrm>
              <a:prstGeom prst="rect">
                <a:avLst/>
              </a:prstGeom>
              <a:blipFill rotWithShape="0">
                <a:blip r:embed="rId3"/>
                <a:stretch>
                  <a:fillRect/>
                </a:stretch>
              </a:blipFill>
            </p:spPr>
            <p:txBody>
              <a:bodyPr/>
              <a:lstStyle/>
              <a:p>
                <a:r>
                  <a:rPr lang="en-US">
                    <a:noFill/>
                  </a:rPr>
                  <a:t> </a:t>
                </a:r>
              </a:p>
            </p:txBody>
          </p:sp>
        </mc:Fallback>
      </mc:AlternateContent>
      <p:sp>
        <p:nvSpPr>
          <p:cNvPr id="6" name="TextBox 5"/>
          <p:cNvSpPr txBox="1"/>
          <p:nvPr/>
        </p:nvSpPr>
        <p:spPr>
          <a:xfrm>
            <a:off x="2299855" y="186465"/>
            <a:ext cx="5429500" cy="584775"/>
          </a:xfrm>
          <a:prstGeom prst="rect">
            <a:avLst/>
          </a:prstGeom>
          <a:noFill/>
        </p:spPr>
        <p:txBody>
          <a:bodyPr wrap="none" rtlCol="0">
            <a:spAutoFit/>
          </a:bodyPr>
          <a:lstStyle/>
          <a:p>
            <a:r>
              <a:rPr lang="en-US" sz="3200" u="sng" dirty="0"/>
              <a:t>Quantum to Classical Transition</a:t>
            </a:r>
          </a:p>
        </p:txBody>
      </p:sp>
      <p:sp>
        <p:nvSpPr>
          <p:cNvPr id="7" name="TextBox 6"/>
          <p:cNvSpPr txBox="1"/>
          <p:nvPr/>
        </p:nvSpPr>
        <p:spPr>
          <a:xfrm>
            <a:off x="407954" y="2369293"/>
            <a:ext cx="2916119" cy="369332"/>
          </a:xfrm>
          <a:prstGeom prst="rect">
            <a:avLst/>
          </a:prstGeom>
          <a:noFill/>
        </p:spPr>
        <p:txBody>
          <a:bodyPr wrap="none" rtlCol="0">
            <a:spAutoFit/>
          </a:bodyPr>
          <a:lstStyle/>
          <a:p>
            <a:r>
              <a:rPr lang="en-US" dirty="0"/>
              <a:t>Electron in a 1 angstrom box:</a:t>
            </a:r>
          </a:p>
        </p:txBody>
      </p:sp>
      <p:sp>
        <p:nvSpPr>
          <p:cNvPr id="8" name="TextBox 7"/>
          <p:cNvSpPr txBox="1"/>
          <p:nvPr/>
        </p:nvSpPr>
        <p:spPr>
          <a:xfrm>
            <a:off x="411673" y="3727069"/>
            <a:ext cx="2596480" cy="369332"/>
          </a:xfrm>
          <a:prstGeom prst="rect">
            <a:avLst/>
          </a:prstGeom>
          <a:noFill/>
        </p:spPr>
        <p:txBody>
          <a:bodyPr wrap="none" rtlCol="0">
            <a:spAutoFit/>
          </a:bodyPr>
          <a:lstStyle/>
          <a:p>
            <a:r>
              <a:rPr lang="en-US" dirty="0"/>
              <a:t>Electron in a 1 meter box:</a:t>
            </a:r>
          </a:p>
        </p:txBody>
      </p:sp>
      <p:sp>
        <p:nvSpPr>
          <p:cNvPr id="9" name="TextBox 8"/>
          <p:cNvSpPr txBox="1"/>
          <p:nvPr/>
        </p:nvSpPr>
        <p:spPr>
          <a:xfrm>
            <a:off x="407954" y="5084845"/>
            <a:ext cx="2600199" cy="369332"/>
          </a:xfrm>
          <a:prstGeom prst="rect">
            <a:avLst/>
          </a:prstGeom>
          <a:noFill/>
        </p:spPr>
        <p:txBody>
          <a:bodyPr wrap="none" rtlCol="0">
            <a:spAutoFit/>
          </a:bodyPr>
          <a:lstStyle/>
          <a:p>
            <a:r>
              <a:rPr lang="en-US" dirty="0"/>
              <a:t>Baseball in a 1 meter box:</a:t>
            </a:r>
          </a:p>
        </p:txBody>
      </p:sp>
      <mc:AlternateContent xmlns:mc="http://schemas.openxmlformats.org/markup-compatibility/2006" xmlns:a14="http://schemas.microsoft.com/office/drawing/2010/main">
        <mc:Choice Requires="a14">
          <p:sp>
            <p:nvSpPr>
              <p:cNvPr id="10" name="TextBox 9"/>
              <p:cNvSpPr txBox="1"/>
              <p:nvPr/>
            </p:nvSpPr>
            <p:spPr>
              <a:xfrm>
                <a:off x="407954" y="2752523"/>
                <a:ext cx="8431026" cy="623697"/>
              </a:xfrm>
              <a:prstGeom prst="rect">
                <a:avLst/>
              </a:prstGeom>
              <a:noFill/>
            </p:spPr>
            <p:txBody>
              <a:bodyPr wrap="none" lIns="0" tIns="0" rIns="0" bIns="0" rtlCol="0">
                <a:spAutoFit/>
              </a:bodyPr>
              <a:lstStyle/>
              <a:p>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𝐸</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𝑛</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𝑛</m:t>
                            </m:r>
                          </m:e>
                          <m:sub>
                            <m:r>
                              <a:rPr lang="en-US" sz="2400" b="0" i="1" smtClean="0">
                                <a:latin typeface="Cambria Math" panose="02040503050406030204" pitchFamily="18" charset="0"/>
                                <a:ea typeface="Cambria Math" panose="02040503050406030204" pitchFamily="18" charset="0"/>
                              </a:rPr>
                              <m:t>2</m:t>
                            </m:r>
                          </m:sub>
                        </m:sSub>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(2</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 </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(6.626</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−34</m:t>
                                </m:r>
                              </m:sup>
                            </m:sSup>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num>
                      <m:den>
                        <m:r>
                          <a:rPr lang="en-US" sz="2400" b="0" i="1" smtClean="0">
                            <a:latin typeface="Cambria Math" panose="02040503050406030204" pitchFamily="18" charset="0"/>
                            <a:ea typeface="Cambria Math" panose="02040503050406030204" pitchFamily="18" charset="0"/>
                          </a:rPr>
                          <m:t>8</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(9.11</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−31</m:t>
                            </m:r>
                          </m:sup>
                        </m:sSup>
                        <m:r>
                          <a:rPr lang="en-US" sz="2400" b="0" i="1" smtClean="0">
                            <a:latin typeface="Cambria Math" panose="02040503050406030204" pitchFamily="18" charset="0"/>
                            <a:ea typeface="Cambria Math" panose="02040503050406030204" pitchFamily="18" charset="0"/>
                          </a:rPr>
                          <m:t>) </m:t>
                        </m:r>
                        <m:sSup>
                          <m:sSupPr>
                            <m:ctrlPr>
                              <a:rPr lang="en-US" sz="2400" b="0" i="1" smtClean="0">
                                <a:latin typeface="Cambria Math" panose="02040503050406030204" pitchFamily="18" charset="0"/>
                                <a:ea typeface="Cambria Math" panose="02040503050406030204" pitchFamily="18" charset="0"/>
                              </a:rPr>
                            </m:ctrlPr>
                          </m:sSup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−10</m:t>
                                </m:r>
                              </m:sup>
                            </m:sSup>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(1.6</m:t>
                        </m:r>
                        <m:r>
                          <a:rPr lang="en-US" sz="2400" b="0" i="1" smtClean="0">
                            <a:latin typeface="Cambria Math" panose="02040503050406030204" pitchFamily="18" charset="0"/>
                            <a:ea typeface="Cambria Math" panose="02040503050406030204" pitchFamily="18" charset="0"/>
                          </a:rPr>
                          <m:t>𝑥</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−19</m:t>
                            </m:r>
                          </m:sup>
                        </m:sSup>
                        <m:r>
                          <a:rPr lang="en-US" sz="2400" b="0" i="1" smtClean="0">
                            <a:latin typeface="Cambria Math" panose="02040503050406030204" pitchFamily="18" charset="0"/>
                            <a:ea typeface="Cambria Math" panose="02040503050406030204" pitchFamily="18" charset="0"/>
                          </a:rPr>
                          <m:t> )</m:t>
                        </m:r>
                      </m:den>
                    </m:f>
                  </m:oMath>
                </a14:m>
                <a:r>
                  <a:rPr lang="en-US" sz="2400" dirty="0"/>
                  <a:t> = 4.52 eV</a:t>
                </a:r>
              </a:p>
            </p:txBody>
          </p:sp>
        </mc:Choice>
        <mc:Fallback xmlns="">
          <p:sp>
            <p:nvSpPr>
              <p:cNvPr id="10" name="TextBox 9"/>
              <p:cNvSpPr txBox="1">
                <a:spLocks noRot="1" noChangeAspect="1" noMove="1" noResize="1" noEditPoints="1" noAdjustHandles="1" noChangeArrowheads="1" noChangeShapeType="1" noTextEdit="1"/>
              </p:cNvSpPr>
              <p:nvPr/>
            </p:nvSpPr>
            <p:spPr>
              <a:xfrm>
                <a:off x="407954" y="2752523"/>
                <a:ext cx="8431026" cy="623697"/>
              </a:xfrm>
              <a:prstGeom prst="rect">
                <a:avLst/>
              </a:prstGeom>
              <a:blipFill rotWithShape="0">
                <a:blip r:embed="rId4"/>
                <a:stretch>
                  <a:fillRect r="-115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89482" y="4278774"/>
                <a:ext cx="8442055" cy="623697"/>
              </a:xfrm>
              <a:prstGeom prst="rect">
                <a:avLst/>
              </a:prstGeom>
              <a:noFill/>
            </p:spPr>
            <p:txBody>
              <a:bodyPr wrap="none" lIns="0" tIns="0" rIns="0" bIns="0" rtlCol="0">
                <a:spAutoFit/>
              </a:bodyPr>
              <a:lstStyle/>
              <a:p>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𝐸</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𝑛</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𝑛</m:t>
                            </m:r>
                          </m:e>
                          <m:sub>
                            <m:r>
                              <a:rPr lang="en-US" sz="2400" b="0" i="1" smtClean="0">
                                <a:latin typeface="Cambria Math" panose="02040503050406030204" pitchFamily="18" charset="0"/>
                                <a:ea typeface="Cambria Math" panose="02040503050406030204" pitchFamily="18" charset="0"/>
                              </a:rPr>
                              <m:t>2</m:t>
                            </m:r>
                          </m:sub>
                        </m:sSub>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(2</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 </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(6.626</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−34</m:t>
                                </m:r>
                              </m:sup>
                            </m:sSup>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num>
                      <m:den>
                        <m:r>
                          <a:rPr lang="en-US" sz="2400" b="0" i="1" smtClean="0">
                            <a:latin typeface="Cambria Math" panose="02040503050406030204" pitchFamily="18" charset="0"/>
                            <a:ea typeface="Cambria Math" panose="02040503050406030204" pitchFamily="18" charset="0"/>
                          </a:rPr>
                          <m:t>8</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(9.11</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−31</m:t>
                            </m:r>
                          </m:sup>
                        </m:sSup>
                        <m:r>
                          <a:rPr lang="en-US" sz="2400" b="0" i="1" smtClean="0">
                            <a:latin typeface="Cambria Math" panose="02040503050406030204" pitchFamily="18" charset="0"/>
                            <a:ea typeface="Cambria Math" panose="02040503050406030204" pitchFamily="18" charset="0"/>
                          </a:rPr>
                          <m:t>) </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(1.6</m:t>
                        </m:r>
                        <m:r>
                          <a:rPr lang="en-US" sz="2400" b="0" i="1" smtClean="0">
                            <a:latin typeface="Cambria Math" panose="02040503050406030204" pitchFamily="18" charset="0"/>
                            <a:ea typeface="Cambria Math" panose="02040503050406030204" pitchFamily="18" charset="0"/>
                          </a:rPr>
                          <m:t>𝑥</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−19</m:t>
                            </m:r>
                          </m:sup>
                        </m:sSup>
                        <m:r>
                          <a:rPr lang="en-US" sz="2400" b="0" i="1" smtClean="0">
                            <a:latin typeface="Cambria Math" panose="02040503050406030204" pitchFamily="18" charset="0"/>
                            <a:ea typeface="Cambria Math" panose="02040503050406030204" pitchFamily="18" charset="0"/>
                          </a:rPr>
                          <m:t> )</m:t>
                        </m:r>
                      </m:den>
                    </m:f>
                  </m:oMath>
                </a14:m>
                <a:r>
                  <a:rPr lang="en-US" sz="2400" dirty="0"/>
                  <a:t> = 1.13x10</a:t>
                </a:r>
                <a:r>
                  <a:rPr lang="en-US" sz="2400" baseline="30000" dirty="0"/>
                  <a:t>-18</a:t>
                </a:r>
                <a:r>
                  <a:rPr lang="en-US" sz="2400" dirty="0"/>
                  <a:t> eV</a:t>
                </a:r>
              </a:p>
            </p:txBody>
          </p:sp>
        </mc:Choice>
        <mc:Fallback xmlns="">
          <p:sp>
            <p:nvSpPr>
              <p:cNvPr id="12" name="TextBox 11"/>
              <p:cNvSpPr txBox="1">
                <a:spLocks noRot="1" noChangeAspect="1" noMove="1" noResize="1" noEditPoints="1" noAdjustHandles="1" noChangeArrowheads="1" noChangeShapeType="1" noTextEdit="1"/>
              </p:cNvSpPr>
              <p:nvPr/>
            </p:nvSpPr>
            <p:spPr>
              <a:xfrm>
                <a:off x="389482" y="4278774"/>
                <a:ext cx="8442055" cy="623697"/>
              </a:xfrm>
              <a:prstGeom prst="rect">
                <a:avLst/>
              </a:prstGeom>
              <a:blipFill rotWithShape="0">
                <a:blip r:embed="rId5"/>
                <a:stretch>
                  <a:fillRect r="-1155"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49811" y="5693419"/>
                <a:ext cx="7687361" cy="623697"/>
              </a:xfrm>
              <a:prstGeom prst="rect">
                <a:avLst/>
              </a:prstGeom>
              <a:noFill/>
            </p:spPr>
            <p:txBody>
              <a:bodyPr wrap="none" lIns="0" tIns="0" rIns="0" bIns="0" rtlCol="0">
                <a:spAutoFit/>
              </a:bodyPr>
              <a:lstStyle/>
              <a:p>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𝐸</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𝑛</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𝑛</m:t>
                            </m:r>
                          </m:e>
                          <m:sub>
                            <m:r>
                              <a:rPr lang="en-US" sz="2400" b="0" i="1" smtClean="0">
                                <a:latin typeface="Cambria Math" panose="02040503050406030204" pitchFamily="18" charset="0"/>
                                <a:ea typeface="Cambria Math" panose="02040503050406030204" pitchFamily="18" charset="0"/>
                              </a:rPr>
                              <m:t>2</m:t>
                            </m:r>
                          </m:sub>
                        </m:sSub>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(2</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 </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(6.626</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−34</m:t>
                                </m:r>
                              </m:sup>
                            </m:sSup>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num>
                      <m:den>
                        <m:r>
                          <a:rPr lang="en-US" sz="2400" b="0" i="1" smtClean="0">
                            <a:latin typeface="Cambria Math" panose="02040503050406030204" pitchFamily="18" charset="0"/>
                            <a:ea typeface="Cambria Math" panose="02040503050406030204" pitchFamily="18" charset="0"/>
                          </a:rPr>
                          <m:t>8(0.15) </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(1.6</m:t>
                        </m:r>
                        <m:r>
                          <a:rPr lang="en-US" sz="2400" b="0" i="1" smtClean="0">
                            <a:latin typeface="Cambria Math" panose="02040503050406030204" pitchFamily="18" charset="0"/>
                            <a:ea typeface="Cambria Math" panose="02040503050406030204" pitchFamily="18" charset="0"/>
                          </a:rPr>
                          <m:t>𝑥</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−19</m:t>
                            </m:r>
                          </m:sup>
                        </m:sSup>
                        <m:r>
                          <a:rPr lang="en-US" sz="2400" b="0" i="1" smtClean="0">
                            <a:latin typeface="Cambria Math" panose="02040503050406030204" pitchFamily="18" charset="0"/>
                            <a:ea typeface="Cambria Math" panose="02040503050406030204" pitchFamily="18" charset="0"/>
                          </a:rPr>
                          <m:t> )</m:t>
                        </m:r>
                      </m:den>
                    </m:f>
                  </m:oMath>
                </a14:m>
                <a:r>
                  <a:rPr lang="en-US" sz="2400" dirty="0"/>
                  <a:t> = 6.86x10</a:t>
                </a:r>
                <a:r>
                  <a:rPr lang="en-US" sz="2400" baseline="30000" dirty="0"/>
                  <a:t>-48</a:t>
                </a:r>
                <a:r>
                  <a:rPr lang="en-US" sz="2400" dirty="0"/>
                  <a:t> eV</a:t>
                </a:r>
              </a:p>
            </p:txBody>
          </p:sp>
        </mc:Choice>
        <mc:Fallback xmlns="">
          <p:sp>
            <p:nvSpPr>
              <p:cNvPr id="13" name="TextBox 12"/>
              <p:cNvSpPr txBox="1">
                <a:spLocks noRot="1" noChangeAspect="1" noMove="1" noResize="1" noEditPoints="1" noAdjustHandles="1" noChangeArrowheads="1" noChangeShapeType="1" noTextEdit="1"/>
              </p:cNvSpPr>
              <p:nvPr/>
            </p:nvSpPr>
            <p:spPr>
              <a:xfrm>
                <a:off x="649811" y="5693419"/>
                <a:ext cx="7687361" cy="623697"/>
              </a:xfrm>
              <a:prstGeom prst="rect">
                <a:avLst/>
              </a:prstGeom>
              <a:blipFill rotWithShape="0">
                <a:blip r:embed="rId6"/>
                <a:stretch>
                  <a:fillRect r="-1348" b="-8824"/>
                </a:stretch>
              </a:blipFill>
            </p:spPr>
            <p:txBody>
              <a:bodyPr/>
              <a:lstStyle/>
              <a:p>
                <a:r>
                  <a:rPr lang="en-US">
                    <a:noFill/>
                  </a:rPr>
                  <a:t> </a:t>
                </a:r>
              </a:p>
            </p:txBody>
          </p:sp>
        </mc:Fallback>
      </mc:AlternateContent>
    </p:spTree>
    <p:extLst>
      <p:ext uri="{BB962C8B-B14F-4D97-AF65-F5344CB8AC3E}">
        <p14:creationId xmlns:p14="http://schemas.microsoft.com/office/powerpoint/2010/main" val="1292499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6973" y="696191"/>
            <a:ext cx="7803574" cy="5509200"/>
          </a:xfrm>
          <a:prstGeom prst="rect">
            <a:avLst/>
          </a:prstGeom>
          <a:noFill/>
        </p:spPr>
        <p:txBody>
          <a:bodyPr wrap="square" rtlCol="0">
            <a:spAutoFit/>
          </a:bodyPr>
          <a:lstStyle/>
          <a:p>
            <a:pPr marL="400050" indent="-400050" algn="ctr">
              <a:buAutoNum type="romanUcPeriod"/>
            </a:pPr>
            <a:r>
              <a:rPr lang="en-US" sz="3200" dirty="0"/>
              <a:t>Brief History of Quantum Mechanics Leading to the Schrodinger Equation</a:t>
            </a:r>
          </a:p>
          <a:p>
            <a:pPr marL="400050" indent="-400050" algn="ctr">
              <a:buAutoNum type="romanUcPeriod"/>
            </a:pPr>
            <a:endParaRPr lang="en-US" sz="3200" dirty="0">
              <a:solidFill>
                <a:srgbClr val="FF0000"/>
              </a:solidFill>
            </a:endParaRPr>
          </a:p>
          <a:p>
            <a:pPr marL="400050" indent="-400050" algn="ctr">
              <a:buAutoNum type="romanUcPeriod"/>
            </a:pPr>
            <a:r>
              <a:rPr lang="en-US" sz="3200" dirty="0"/>
              <a:t>Time-Independent Schrodinger Equation,  and the Postulates of QM</a:t>
            </a:r>
          </a:p>
          <a:p>
            <a:pPr marL="400050" indent="-400050" algn="ctr">
              <a:buAutoNum type="romanUcPeriod"/>
            </a:pPr>
            <a:endParaRPr lang="en-US" sz="3200" dirty="0"/>
          </a:p>
          <a:p>
            <a:pPr marL="400050" indent="-400050" algn="ctr">
              <a:buAutoNum type="romanUcPeriod"/>
            </a:pPr>
            <a:r>
              <a:rPr lang="en-US" sz="3200" dirty="0"/>
              <a:t> Particle in a Box – One Dimension, Single Particle Solution to Schrodinger Eqn.</a:t>
            </a:r>
          </a:p>
          <a:p>
            <a:pPr marL="400050" indent="-400050" algn="ctr">
              <a:buAutoNum type="romanUcPeriod"/>
            </a:pPr>
            <a:endParaRPr lang="en-US" sz="3200" dirty="0">
              <a:solidFill>
                <a:srgbClr val="FF0000"/>
              </a:solidFill>
            </a:endParaRPr>
          </a:p>
          <a:p>
            <a:pPr marL="400050" indent="-400050" algn="ctr">
              <a:buAutoNum type="romanUcPeriod"/>
            </a:pPr>
            <a:r>
              <a:rPr lang="en-US" sz="3200" dirty="0">
                <a:solidFill>
                  <a:srgbClr val="FF0000"/>
                </a:solidFill>
              </a:rPr>
              <a:t> Hydrogen Atom – Determining Orbitals from the Schrodinger Equation </a:t>
            </a:r>
          </a:p>
        </p:txBody>
      </p:sp>
    </p:spTree>
    <p:extLst>
      <p:ext uri="{BB962C8B-B14F-4D97-AF65-F5344CB8AC3E}">
        <p14:creationId xmlns:p14="http://schemas.microsoft.com/office/powerpoint/2010/main" val="3604900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5"/>
          <p:cNvSpPr txBox="1">
            <a:spLocks noChangeArrowheads="1"/>
          </p:cNvSpPr>
          <p:nvPr/>
        </p:nvSpPr>
        <p:spPr bwMode="auto">
          <a:xfrm>
            <a:off x="86710" y="48172"/>
            <a:ext cx="928851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b="1" dirty="0"/>
              <a:t>The Hydrogen Atom – now we add the nucleus-electron Coulomb as the V term.  Equation is still analytically solvable</a:t>
            </a:r>
          </a:p>
          <a:p>
            <a:pPr eaLnBrk="1" hangingPunct="1"/>
            <a:endParaRPr lang="en-US" altLang="en-US" sz="2400" dirty="0"/>
          </a:p>
          <a:p>
            <a:pPr eaLnBrk="1" hangingPunct="1"/>
            <a:endParaRPr lang="en-US" altLang="en-US" sz="2400" dirty="0"/>
          </a:p>
        </p:txBody>
      </p:sp>
      <p:sp>
        <p:nvSpPr>
          <p:cNvPr id="73731" name="Ink 5"/>
          <p:cNvSpPr>
            <a:spLocks noRot="1" noChangeAspect="1" noEditPoints="1" noChangeArrowheads="1" noChangeShapeType="1" noTextEdit="1"/>
          </p:cNvSpPr>
          <p:nvPr/>
        </p:nvSpPr>
        <p:spPr bwMode="auto">
          <a:xfrm>
            <a:off x="8599488" y="5983288"/>
            <a:ext cx="1587" cy="1587"/>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60000 65536"/>
              <a:gd name="T13" fmla="*/ 0 60000 65536"/>
              <a:gd name="T14" fmla="*/ 0 60000 65536"/>
              <a:gd name="T15" fmla="*/ 0 60000 65536"/>
              <a:gd name="T16" fmla="*/ 0 60000 65536"/>
              <a:gd name="T17" fmla="*/ 0 60000 65536"/>
              <a:gd name="T18" fmla="*/ 0 w 1"/>
              <a:gd name="T19" fmla="*/ 0 h 1"/>
              <a:gd name="T20" fmla="*/ 1 w 1"/>
              <a:gd name="T21" fmla="*/ 1 h 1"/>
            </a:gdLst>
            <a:ahLst/>
            <a:cxnLst>
              <a:cxn ang="T12">
                <a:pos x="T0" y="T1"/>
              </a:cxn>
              <a:cxn ang="T13">
                <a:pos x="T2" y="T3"/>
              </a:cxn>
              <a:cxn ang="T14">
                <a:pos x="T4" y="T5"/>
              </a:cxn>
              <a:cxn ang="T15">
                <a:pos x="T6" y="T7"/>
              </a:cxn>
              <a:cxn ang="T16">
                <a:pos x="T8" y="T9"/>
              </a:cxn>
              <a:cxn ang="T17">
                <a:pos x="T10" y="T11"/>
              </a:cxn>
            </a:cxnLst>
            <a:rect l="T18" t="T19" r="T20" b="T21"/>
            <a:pathLst>
              <a:path w="1" h="1" extrusionOk="0">
                <a:moveTo>
                  <a:pt x="0" y="0"/>
                </a:moveTo>
                <a:lnTo>
                  <a:pt x="0" y="0"/>
                </a:lnTo>
              </a:path>
              <a:path w="1" h="1" extrusionOk="0">
                <a:moveTo>
                  <a:pt x="0" y="0"/>
                </a:moveTo>
                <a:lnTo>
                  <a:pt x="0" y="0"/>
                </a:lnTo>
              </a:path>
              <a:path w="1" h="1" extrusionOk="0">
                <a:moveTo>
                  <a:pt x="0" y="0"/>
                </a:moveTo>
                <a:lnTo>
                  <a:pt x="0" y="0"/>
                </a:ln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732" name="TextBox 1"/>
          <p:cNvSpPr txBox="1">
            <a:spLocks noChangeArrowheads="1"/>
          </p:cNvSpPr>
          <p:nvPr/>
        </p:nvSpPr>
        <p:spPr bwMode="auto">
          <a:xfrm>
            <a:off x="876300" y="930406"/>
            <a:ext cx="7246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t>V(r) – from Coulomb’s law, gives a one particle, central force problem</a:t>
            </a:r>
          </a:p>
        </p:txBody>
      </p:sp>
      <p:sp>
        <p:nvSpPr>
          <p:cNvPr id="73734" name="TextBox 10"/>
          <p:cNvSpPr txBox="1">
            <a:spLocks noChangeArrowheads="1"/>
          </p:cNvSpPr>
          <p:nvPr/>
        </p:nvSpPr>
        <p:spPr bwMode="auto">
          <a:xfrm>
            <a:off x="228600" y="2940050"/>
            <a:ext cx="8763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i="1"/>
              <a:t>Z</a:t>
            </a:r>
            <a:r>
              <a:rPr lang="en-US" altLang="en-US"/>
              <a:t> = positive charge on nuclei (1 for hydrogen), </a:t>
            </a:r>
            <a:r>
              <a:rPr lang="en-US" altLang="en-US" i="1"/>
              <a:t>e</a:t>
            </a:r>
            <a:r>
              <a:rPr lang="en-US" altLang="en-US"/>
              <a:t> = elementary charge, </a:t>
            </a:r>
            <a:r>
              <a:rPr lang="en-US" altLang="en-US" i="1"/>
              <a:t>r</a:t>
            </a:r>
            <a:r>
              <a:rPr lang="en-US" altLang="en-US"/>
              <a:t> = distance from the nuclei</a:t>
            </a:r>
          </a:p>
          <a:p>
            <a:pPr eaLnBrk="1" hangingPunct="1"/>
            <a:endParaRPr lang="en-US" altLang="en-US" i="1"/>
          </a:p>
          <a:p>
            <a:pPr eaLnBrk="1" hangingPunct="1"/>
            <a:r>
              <a:rPr lang="en-US" altLang="en-US"/>
              <a:t>Convert to spherical coordinates, “2 or 3 chapters of math” and can show:</a:t>
            </a:r>
          </a:p>
        </p:txBody>
      </p:sp>
      <p:sp>
        <p:nvSpPr>
          <p:cNvPr id="6" name="Rectangle 5"/>
          <p:cNvSpPr>
            <a:spLocks noRot="1" noChangeAspect="1" noMove="1" noResize="1" noEditPoints="1" noAdjustHandles="1" noChangeArrowheads="1" noChangeShapeType="1" noTextEdit="1"/>
          </p:cNvSpPr>
          <p:nvPr/>
        </p:nvSpPr>
        <p:spPr>
          <a:xfrm>
            <a:off x="2106414" y="4200919"/>
            <a:ext cx="3837186" cy="497829"/>
          </a:xfrm>
          <a:prstGeom prst="rect">
            <a:avLst/>
          </a:prstGeom>
          <a:blipFill rotWithShape="1">
            <a:blip r:embed="rId3"/>
            <a:stretch>
              <a:fillRect b="-9756"/>
            </a:stretch>
          </a:blipFill>
        </p:spPr>
        <p:txBody>
          <a:bodyPr/>
          <a:lstStyle/>
          <a:p>
            <a:pPr>
              <a:defRPr/>
            </a:pPr>
            <a:r>
              <a:rPr lang="en-US">
                <a:noFill/>
                <a:latin typeface="Arial" charset="0"/>
                <a:ea typeface="ＭＳ Ｐゴシック" pitchFamily="34" charset="-128"/>
              </a:rPr>
              <a:t> </a:t>
            </a:r>
          </a:p>
        </p:txBody>
      </p:sp>
      <p:pic>
        <p:nvPicPr>
          <p:cNvPr id="73736" name="Picture 4" descr="http://hyperphysics.phy-astr.gsu.edu/hbase/quantum/imgqua/hsch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3308" y="4844170"/>
            <a:ext cx="6188869" cy="1062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7" name="TextBox 14"/>
          <p:cNvSpPr txBox="1">
            <a:spLocks noChangeArrowheads="1"/>
          </p:cNvSpPr>
          <p:nvPr/>
        </p:nvSpPr>
        <p:spPr bwMode="auto">
          <a:xfrm>
            <a:off x="304800" y="6019800"/>
            <a:ext cx="8763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t>where the radial solution is multiplied by the spherical harmonics (eigenfunctions of the square of the magnitude of the orbital angular momentum of a single particle)</a:t>
            </a:r>
          </a:p>
        </p:txBody>
      </p:sp>
      <mc:AlternateContent xmlns:mc="http://schemas.openxmlformats.org/markup-compatibility/2006" xmlns:a14="http://schemas.microsoft.com/office/drawing/2010/main">
        <mc:Choice Requires="a14">
          <p:sp>
            <p:nvSpPr>
              <p:cNvPr id="11" name="Rectangle 10"/>
              <p:cNvSpPr/>
              <p:nvPr/>
            </p:nvSpPr>
            <p:spPr>
              <a:xfrm>
                <a:off x="2462286" y="1462998"/>
                <a:ext cx="4715778" cy="956352"/>
              </a:xfrm>
              <a:prstGeom prst="rect">
                <a:avLst/>
              </a:prstGeom>
            </p:spPr>
            <p:txBody>
              <a:bodyPr wrap="none">
                <a:spAutoFit/>
              </a:bodyPr>
              <a:lstStyle/>
              <a:p>
                <a14:m>
                  <m:oMath xmlns:m="http://schemas.openxmlformats.org/officeDocument/2006/math">
                    <m:f>
                      <m:fPr>
                        <m:ctrlPr>
                          <a:rPr lang="en-US" sz="3600" b="0" i="1" dirty="0" smtClean="0">
                            <a:latin typeface="Cambria Math" panose="02040503050406030204" pitchFamily="18" charset="0"/>
                          </a:rPr>
                        </m:ctrlPr>
                      </m:fPr>
                      <m:num>
                        <m:sSup>
                          <m:sSupPr>
                            <m:ctrlPr>
                              <a:rPr lang="en-US" sz="3600" b="0" i="1" dirty="0" smtClean="0">
                                <a:latin typeface="Cambria Math" panose="02040503050406030204" pitchFamily="18" charset="0"/>
                              </a:rPr>
                            </m:ctrlPr>
                          </m:sSupPr>
                          <m:e>
                            <m:r>
                              <a:rPr lang="en-US" sz="3600" b="0" i="1" dirty="0" smtClean="0">
                                <a:latin typeface="Cambria Math" panose="02040503050406030204" pitchFamily="18" charset="0"/>
                              </a:rPr>
                              <m:t>−</m:t>
                            </m:r>
                            <m:r>
                              <a:rPr lang="en-US" sz="3600" b="0" i="1" dirty="0" smtClean="0">
                                <a:latin typeface="Cambria Math" panose="02040503050406030204" pitchFamily="18" charset="0"/>
                                <a:ea typeface="Cambria Math" panose="02040503050406030204" pitchFamily="18" charset="0"/>
                              </a:rPr>
                              <m:t>ℏ</m:t>
                            </m:r>
                          </m:e>
                          <m:sup>
                            <m:r>
                              <a:rPr lang="en-US" sz="3600" b="0" i="1" dirty="0" smtClean="0">
                                <a:latin typeface="Cambria Math" panose="02040503050406030204" pitchFamily="18" charset="0"/>
                              </a:rPr>
                              <m:t>2</m:t>
                            </m:r>
                          </m:sup>
                        </m:sSup>
                      </m:num>
                      <m:den>
                        <m:r>
                          <a:rPr lang="en-US" sz="3600" b="0" i="1" dirty="0" smtClean="0">
                            <a:latin typeface="Cambria Math" panose="02040503050406030204" pitchFamily="18" charset="0"/>
                          </a:rPr>
                          <m:t>2</m:t>
                        </m:r>
                        <m:r>
                          <a:rPr lang="en-US" sz="3600" b="0" i="1" dirty="0" smtClean="0">
                            <a:latin typeface="Cambria Math" panose="02040503050406030204" pitchFamily="18" charset="0"/>
                          </a:rPr>
                          <m:t>𝑚</m:t>
                        </m:r>
                      </m:den>
                    </m:f>
                    <m:sSup>
                      <m:sSupPr>
                        <m:ctrlPr>
                          <a:rPr lang="en-US" sz="3600" b="0" i="1" dirty="0" smtClean="0">
                            <a:latin typeface="Cambria Math" panose="02040503050406030204" pitchFamily="18" charset="0"/>
                          </a:rPr>
                        </m:ctrlPr>
                      </m:sSupPr>
                      <m:e>
                        <m:r>
                          <a:rPr lang="en-US" sz="3600" b="0" i="1" dirty="0" smtClean="0">
                            <a:latin typeface="Cambria Math" panose="02040503050406030204" pitchFamily="18" charset="0"/>
                            <a:ea typeface="Cambria Math" panose="02040503050406030204" pitchFamily="18" charset="0"/>
                          </a:rPr>
                          <m:t>𝛻</m:t>
                        </m:r>
                      </m:e>
                      <m:sup>
                        <m:r>
                          <a:rPr lang="en-US" sz="3600" b="0" i="1" dirty="0" smtClean="0">
                            <a:latin typeface="Cambria Math" panose="02040503050406030204" pitchFamily="18" charset="0"/>
                          </a:rPr>
                          <m:t>2</m:t>
                        </m:r>
                      </m:sup>
                    </m:sSup>
                    <m:r>
                      <a:rPr lang="en-US" sz="3600" b="0" i="1" dirty="0" smtClean="0">
                        <a:latin typeface="Cambria Math" panose="02040503050406030204" pitchFamily="18" charset="0"/>
                        <a:ea typeface="Cambria Math" panose="02040503050406030204" pitchFamily="18" charset="0"/>
                      </a:rPr>
                      <m:t>𝜓</m:t>
                    </m:r>
                    <m:r>
                      <a:rPr lang="en-US" sz="3600" b="0" i="1" dirty="0" smtClean="0">
                        <a:latin typeface="Cambria Math" panose="02040503050406030204" pitchFamily="18" charset="0"/>
                        <a:ea typeface="Cambria Math" panose="02040503050406030204" pitchFamily="18" charset="0"/>
                      </a:rPr>
                      <m:t> − </m:t>
                    </m:r>
                    <m:f>
                      <m:fPr>
                        <m:ctrlPr>
                          <a:rPr lang="en-US" sz="3600" b="0" i="1" dirty="0" smtClean="0">
                            <a:latin typeface="Cambria Math" panose="02040503050406030204" pitchFamily="18" charset="0"/>
                            <a:ea typeface="Cambria Math" panose="02040503050406030204" pitchFamily="18" charset="0"/>
                          </a:rPr>
                        </m:ctrlPr>
                      </m:fPr>
                      <m:num>
                        <m:r>
                          <a:rPr lang="en-US" sz="3600" b="0" i="1" dirty="0" smtClean="0">
                            <a:latin typeface="Cambria Math" panose="02040503050406030204" pitchFamily="18" charset="0"/>
                            <a:ea typeface="Cambria Math" panose="02040503050406030204" pitchFamily="18" charset="0"/>
                          </a:rPr>
                          <m:t>𝑍</m:t>
                        </m:r>
                        <m:sSup>
                          <m:sSupPr>
                            <m:ctrlPr>
                              <a:rPr lang="en-US" sz="3600" b="0" i="1" dirty="0" smtClean="0">
                                <a:latin typeface="Cambria Math" panose="02040503050406030204" pitchFamily="18" charset="0"/>
                                <a:ea typeface="Cambria Math" panose="02040503050406030204" pitchFamily="18" charset="0"/>
                              </a:rPr>
                            </m:ctrlPr>
                          </m:sSupPr>
                          <m:e>
                            <m:r>
                              <a:rPr lang="en-US" sz="3600" b="0" i="1" dirty="0" smtClean="0">
                                <a:latin typeface="Cambria Math" panose="02040503050406030204" pitchFamily="18" charset="0"/>
                                <a:ea typeface="Cambria Math" panose="02040503050406030204" pitchFamily="18" charset="0"/>
                              </a:rPr>
                              <m:t>𝑒</m:t>
                            </m:r>
                          </m:e>
                          <m:sup>
                            <m:r>
                              <a:rPr lang="en-US" sz="3600" b="0" i="1" dirty="0" smtClean="0">
                                <a:latin typeface="Cambria Math" panose="02040503050406030204" pitchFamily="18" charset="0"/>
                                <a:ea typeface="Cambria Math" panose="02040503050406030204" pitchFamily="18" charset="0"/>
                              </a:rPr>
                              <m:t>2</m:t>
                            </m:r>
                          </m:sup>
                        </m:sSup>
                      </m:num>
                      <m:den>
                        <m:r>
                          <a:rPr lang="en-US" sz="3600" b="0" i="1" dirty="0" smtClean="0">
                            <a:latin typeface="Cambria Math" panose="02040503050406030204" pitchFamily="18" charset="0"/>
                            <a:ea typeface="Cambria Math" panose="02040503050406030204" pitchFamily="18" charset="0"/>
                          </a:rPr>
                          <m:t>𝑟</m:t>
                        </m:r>
                      </m:den>
                    </m:f>
                  </m:oMath>
                </a14:m>
                <a:r>
                  <a:rPr lang="en-US" sz="3600" b="0" dirty="0">
                    <a:ea typeface="Cambria Math" panose="02040503050406030204" pitchFamily="18" charset="0"/>
                  </a:rPr>
                  <a:t> </a:t>
                </a:r>
                <a14:m>
                  <m:oMath xmlns:m="http://schemas.openxmlformats.org/officeDocument/2006/math">
                    <m:r>
                      <a:rPr lang="en-US" sz="3600" b="0" i="1" dirty="0" smtClean="0">
                        <a:latin typeface="Cambria Math" panose="02040503050406030204" pitchFamily="18" charset="0"/>
                        <a:ea typeface="Cambria Math" panose="02040503050406030204" pitchFamily="18" charset="0"/>
                      </a:rPr>
                      <m:t>𝜓</m:t>
                    </m:r>
                    <m:r>
                      <a:rPr lang="en-US" sz="3600" b="0" i="1" dirty="0" smtClean="0">
                        <a:latin typeface="Cambria Math" panose="02040503050406030204" pitchFamily="18" charset="0"/>
                        <a:ea typeface="Cambria Math" panose="02040503050406030204" pitchFamily="18" charset="0"/>
                      </a:rPr>
                      <m:t>=</m:t>
                    </m:r>
                    <m:r>
                      <a:rPr lang="en-US" sz="3600" b="0" i="1" dirty="0" smtClean="0">
                        <a:latin typeface="Cambria Math" panose="02040503050406030204" pitchFamily="18" charset="0"/>
                        <a:ea typeface="Cambria Math" panose="02040503050406030204" pitchFamily="18" charset="0"/>
                      </a:rPr>
                      <m:t>𝐸</m:t>
                    </m:r>
                    <m:r>
                      <a:rPr lang="en-US" sz="3600" b="0" i="1" dirty="0" smtClean="0">
                        <a:latin typeface="Cambria Math" panose="02040503050406030204" pitchFamily="18" charset="0"/>
                        <a:ea typeface="Cambria Math" panose="02040503050406030204" pitchFamily="18" charset="0"/>
                      </a:rPr>
                      <m:t>𝜓</m:t>
                    </m:r>
                  </m:oMath>
                </a14:m>
                <a:endParaRPr lang="en-US" sz="3600" dirty="0"/>
              </a:p>
            </p:txBody>
          </p:sp>
        </mc:Choice>
        <mc:Fallback xmlns="">
          <p:sp>
            <p:nvSpPr>
              <p:cNvPr id="11" name="Rectangle 10"/>
              <p:cNvSpPr>
                <a:spLocks noRot="1" noChangeAspect="1" noMove="1" noResize="1" noEditPoints="1" noAdjustHandles="1" noChangeArrowheads="1" noChangeShapeType="1" noTextEdit="1"/>
              </p:cNvSpPr>
              <p:nvPr/>
            </p:nvSpPr>
            <p:spPr>
              <a:xfrm>
                <a:off x="2462286" y="1462998"/>
                <a:ext cx="4715778" cy="95635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52032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2"/>
          <p:cNvSpPr txBox="1">
            <a:spLocks noChangeArrowheads="1"/>
          </p:cNvSpPr>
          <p:nvPr/>
        </p:nvSpPr>
        <p:spPr bwMode="auto">
          <a:xfrm>
            <a:off x="303213" y="1644650"/>
            <a:ext cx="8548687"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3200" dirty="0"/>
              <a:t>R(r) =</a:t>
            </a:r>
          </a:p>
          <a:p>
            <a:pPr eaLnBrk="1" hangingPunct="1"/>
            <a:r>
              <a:rPr lang="en-US" altLang="en-US" sz="3200" dirty="0"/>
              <a:t>n=1					solutions only for l=1</a:t>
            </a:r>
          </a:p>
          <a:p>
            <a:pPr eaLnBrk="1" hangingPunct="1"/>
            <a:r>
              <a:rPr lang="en-US" altLang="en-US" sz="3200" dirty="0"/>
              <a:t>					(s orbitals)</a:t>
            </a:r>
          </a:p>
          <a:p>
            <a:pPr eaLnBrk="1" hangingPunct="1"/>
            <a:endParaRPr lang="en-US" altLang="en-US" sz="3200" dirty="0"/>
          </a:p>
          <a:p>
            <a:pPr eaLnBrk="1" hangingPunct="1"/>
            <a:r>
              <a:rPr lang="en-US" altLang="en-US" sz="3200" dirty="0"/>
              <a:t>n=2					</a:t>
            </a:r>
          </a:p>
          <a:p>
            <a:pPr eaLnBrk="1" hangingPunct="1"/>
            <a:endParaRPr lang="en-US" altLang="en-US" sz="1000" dirty="0"/>
          </a:p>
          <a:p>
            <a:pPr eaLnBrk="1" hangingPunct="1"/>
            <a:r>
              <a:rPr lang="en-US" altLang="en-US" sz="3200" dirty="0"/>
              <a:t>					solutions for l=0,1</a:t>
            </a:r>
          </a:p>
          <a:p>
            <a:pPr eaLnBrk="1" hangingPunct="1"/>
            <a:r>
              <a:rPr lang="en-US" altLang="en-US" sz="3200" dirty="0"/>
              <a:t>					(s, p)</a:t>
            </a:r>
          </a:p>
          <a:p>
            <a:pPr eaLnBrk="1" hangingPunct="1"/>
            <a:r>
              <a:rPr lang="en-US" altLang="en-US" sz="3200" dirty="0"/>
              <a:t>n=3</a:t>
            </a:r>
          </a:p>
          <a:p>
            <a:pPr eaLnBrk="1" hangingPunct="1"/>
            <a:endParaRPr lang="en-US" altLang="en-US" sz="1000" dirty="0"/>
          </a:p>
          <a:p>
            <a:pPr eaLnBrk="1" hangingPunct="1"/>
            <a:r>
              <a:rPr lang="en-US" altLang="en-US" sz="3200" dirty="0"/>
              <a:t> solutions for l=0,1,2		(s, p, d)</a:t>
            </a:r>
          </a:p>
        </p:txBody>
      </p:sp>
      <p:sp>
        <p:nvSpPr>
          <p:cNvPr id="76803" name="Text Box 5"/>
          <p:cNvSpPr txBox="1">
            <a:spLocks noChangeArrowheads="1"/>
          </p:cNvSpPr>
          <p:nvPr/>
        </p:nvSpPr>
        <p:spPr bwMode="auto">
          <a:xfrm>
            <a:off x="49650" y="33393"/>
            <a:ext cx="90312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b="1" dirty="0"/>
              <a:t>The Hydrogen Atom – Radial functionals all exponentially decay with respect to distance from nucleus (r)</a:t>
            </a:r>
            <a:endParaRPr lang="en-US" altLang="en-US" sz="2400" dirty="0"/>
          </a:p>
          <a:p>
            <a:pPr eaLnBrk="1" hangingPunct="1"/>
            <a:endParaRPr lang="en-US" altLang="en-US" sz="2400" dirty="0"/>
          </a:p>
        </p:txBody>
      </p:sp>
      <p:pic>
        <p:nvPicPr>
          <p:cNvPr id="76804" name="Picture 46" descr="$2\left({1\over a_0}\right)^{3/2}e^{-r/a_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2255838"/>
            <a:ext cx="27717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48" descr="$\left({1\over 2a_0}\right)^{3/2}\left(2-{r\over a_0}\right)e^{-r/2a_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500" y="3643313"/>
            <a:ext cx="3998913"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50" descr="$2\left({1\over 3a_0}\right)^{3/2}\left(1 - {2\over 3}{r\over&#10;a_0}+{2\over 27}(r/a_0)^2\right)e^{-r/3a_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5238" y="5024438"/>
            <a:ext cx="7586662"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2" descr="http://hyperphysics.phy-astr.gsu.edu/hbase/quantum/imgqua/hydr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8269" y="720725"/>
            <a:ext cx="4800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4394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AB994E-DAC5-2EEE-0DA6-A9969DA214DB}"/>
              </a:ext>
            </a:extLst>
          </p:cNvPr>
          <p:cNvPicPr>
            <a:picLocks noChangeAspect="1"/>
          </p:cNvPicPr>
          <p:nvPr/>
        </p:nvPicPr>
        <p:blipFill rotWithShape="1">
          <a:blip r:embed="rId3"/>
          <a:srcRect l="25392" t="42767" r="31863" b="25163"/>
          <a:stretch/>
        </p:blipFill>
        <p:spPr>
          <a:xfrm>
            <a:off x="80684" y="206188"/>
            <a:ext cx="7449670" cy="3143897"/>
          </a:xfrm>
          <a:prstGeom prst="rect">
            <a:avLst/>
          </a:prstGeom>
        </p:spPr>
      </p:pic>
      <p:pic>
        <p:nvPicPr>
          <p:cNvPr id="5" name="Picture 4">
            <a:extLst>
              <a:ext uri="{FF2B5EF4-FFF2-40B4-BE49-F238E27FC236}">
                <a16:creationId xmlns:a16="http://schemas.microsoft.com/office/drawing/2014/main" id="{942118B7-6BE6-B77C-B0B3-9F195FE3FBE7}"/>
              </a:ext>
            </a:extLst>
          </p:cNvPr>
          <p:cNvPicPr>
            <a:picLocks noChangeAspect="1"/>
          </p:cNvPicPr>
          <p:nvPr/>
        </p:nvPicPr>
        <p:blipFill rotWithShape="1">
          <a:blip r:embed="rId4"/>
          <a:srcRect l="25098" t="35272" r="40588" b="32484"/>
          <a:stretch/>
        </p:blipFill>
        <p:spPr>
          <a:xfrm>
            <a:off x="268941" y="3429000"/>
            <a:ext cx="6302188" cy="3331156"/>
          </a:xfrm>
          <a:prstGeom prst="rect">
            <a:avLst/>
          </a:prstGeom>
        </p:spPr>
      </p:pic>
      <p:sp>
        <p:nvSpPr>
          <p:cNvPr id="20482" name="TextBox 3"/>
          <p:cNvSpPr txBox="1">
            <a:spLocks noChangeArrowheads="1"/>
          </p:cNvSpPr>
          <p:nvPr/>
        </p:nvSpPr>
        <p:spPr bwMode="auto">
          <a:xfrm>
            <a:off x="3649196" y="65741"/>
            <a:ext cx="34208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t>Your background – from Survey</a:t>
            </a:r>
          </a:p>
        </p:txBody>
      </p:sp>
    </p:spTree>
    <p:extLst>
      <p:ext uri="{BB962C8B-B14F-4D97-AF65-F5344CB8AC3E}">
        <p14:creationId xmlns:p14="http://schemas.microsoft.com/office/powerpoint/2010/main" val="2423405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l="32022" t="62119" r="32574" b="14410"/>
          <a:stretch>
            <a:fillRect/>
          </a:stretch>
        </p:blipFill>
        <p:spPr bwMode="auto">
          <a:xfrm>
            <a:off x="1260475" y="4205288"/>
            <a:ext cx="6400800" cy="2652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28" name="Picture 3"/>
          <p:cNvPicPr>
            <a:picLocks noChangeAspect="1" noChangeArrowheads="1"/>
          </p:cNvPicPr>
          <p:nvPr/>
        </p:nvPicPr>
        <p:blipFill>
          <a:blip r:embed="rId3">
            <a:extLst>
              <a:ext uri="{28A0092B-C50C-407E-A947-70E740481C1C}">
                <a14:useLocalDpi xmlns:a14="http://schemas.microsoft.com/office/drawing/2010/main" val="0"/>
              </a:ext>
            </a:extLst>
          </a:blip>
          <a:srcRect l="32022" t="32509" r="32574" b="44328"/>
          <a:stretch>
            <a:fillRect/>
          </a:stretch>
        </p:blipFill>
        <p:spPr bwMode="auto">
          <a:xfrm>
            <a:off x="1212850" y="1878013"/>
            <a:ext cx="6400800" cy="261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29" name="Picture 3"/>
          <p:cNvPicPr>
            <a:picLocks noChangeAspect="1" noChangeArrowheads="1"/>
          </p:cNvPicPr>
          <p:nvPr/>
        </p:nvPicPr>
        <p:blipFill>
          <a:blip r:embed="rId3">
            <a:extLst>
              <a:ext uri="{28A0092B-C50C-407E-A947-70E740481C1C}">
                <a14:useLocalDpi xmlns:a14="http://schemas.microsoft.com/office/drawing/2010/main" val="0"/>
              </a:ext>
            </a:extLst>
          </a:blip>
          <a:srcRect l="32022" t="13412" r="32574" b="71857"/>
          <a:stretch>
            <a:fillRect/>
          </a:stretch>
        </p:blipFill>
        <p:spPr bwMode="auto">
          <a:xfrm>
            <a:off x="1290638" y="1013619"/>
            <a:ext cx="6400800" cy="166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30" name="TextBox 11"/>
          <p:cNvSpPr txBox="1">
            <a:spLocks noChangeArrowheads="1"/>
          </p:cNvSpPr>
          <p:nvPr/>
        </p:nvSpPr>
        <p:spPr bwMode="auto">
          <a:xfrm>
            <a:off x="303213" y="1541463"/>
            <a:ext cx="48006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3200" dirty="0"/>
              <a:t>n=1				</a:t>
            </a:r>
          </a:p>
          <a:p>
            <a:pPr eaLnBrk="1" hangingPunct="1"/>
            <a:endParaRPr lang="en-US" altLang="en-US" sz="3200" dirty="0"/>
          </a:p>
          <a:p>
            <a:pPr eaLnBrk="1" hangingPunct="1"/>
            <a:endParaRPr lang="en-US" altLang="en-US" sz="3200" dirty="0"/>
          </a:p>
          <a:p>
            <a:pPr eaLnBrk="1" hangingPunct="1"/>
            <a:r>
              <a:rPr lang="en-US" altLang="en-US" sz="3200" dirty="0"/>
              <a:t>n=2					</a:t>
            </a:r>
          </a:p>
          <a:p>
            <a:pPr eaLnBrk="1" hangingPunct="1"/>
            <a:endParaRPr lang="en-US" altLang="en-US" sz="1000" dirty="0"/>
          </a:p>
          <a:p>
            <a:pPr eaLnBrk="1" hangingPunct="1"/>
            <a:r>
              <a:rPr lang="en-US" altLang="en-US" sz="3200" dirty="0"/>
              <a:t>					</a:t>
            </a:r>
          </a:p>
          <a:p>
            <a:pPr eaLnBrk="1" hangingPunct="1"/>
            <a:endParaRPr lang="en-US" altLang="en-US" sz="3200" dirty="0"/>
          </a:p>
          <a:p>
            <a:pPr eaLnBrk="1" hangingPunct="1"/>
            <a:r>
              <a:rPr lang="en-US" altLang="en-US" sz="3200" dirty="0"/>
              <a:t>n=3</a:t>
            </a:r>
          </a:p>
          <a:p>
            <a:pPr eaLnBrk="1" hangingPunct="1"/>
            <a:endParaRPr lang="en-US" altLang="en-US" sz="1000" dirty="0"/>
          </a:p>
          <a:p>
            <a:pPr eaLnBrk="1" hangingPunct="1"/>
            <a:r>
              <a:rPr lang="en-US" altLang="en-US" sz="3200" dirty="0"/>
              <a:t> </a:t>
            </a:r>
          </a:p>
        </p:txBody>
      </p:sp>
      <p:sp>
        <p:nvSpPr>
          <p:cNvPr id="77831" name="TextBox 1"/>
          <p:cNvSpPr txBox="1">
            <a:spLocks noChangeArrowheads="1"/>
          </p:cNvSpPr>
          <p:nvPr/>
        </p:nvSpPr>
        <p:spPr bwMode="auto">
          <a:xfrm>
            <a:off x="2713038" y="896938"/>
            <a:ext cx="30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t>s</a:t>
            </a:r>
          </a:p>
        </p:txBody>
      </p:sp>
      <p:sp>
        <p:nvSpPr>
          <p:cNvPr id="77832" name="TextBox 13"/>
          <p:cNvSpPr txBox="1">
            <a:spLocks noChangeArrowheads="1"/>
          </p:cNvSpPr>
          <p:nvPr/>
        </p:nvSpPr>
        <p:spPr bwMode="auto">
          <a:xfrm>
            <a:off x="2286000" y="2814638"/>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t>2s</a:t>
            </a:r>
          </a:p>
        </p:txBody>
      </p:sp>
      <p:sp>
        <p:nvSpPr>
          <p:cNvPr id="77833" name="TextBox 14"/>
          <p:cNvSpPr txBox="1">
            <a:spLocks noChangeArrowheads="1"/>
          </p:cNvSpPr>
          <p:nvPr/>
        </p:nvSpPr>
        <p:spPr bwMode="auto">
          <a:xfrm>
            <a:off x="2349500" y="5162550"/>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t>3s</a:t>
            </a:r>
          </a:p>
        </p:txBody>
      </p:sp>
      <p:sp>
        <p:nvSpPr>
          <p:cNvPr id="77834" name="TextBox 15"/>
          <p:cNvSpPr txBox="1">
            <a:spLocks noChangeArrowheads="1"/>
          </p:cNvSpPr>
          <p:nvPr/>
        </p:nvSpPr>
        <p:spPr bwMode="auto">
          <a:xfrm>
            <a:off x="2703513" y="3173413"/>
            <a:ext cx="441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t>2p</a:t>
            </a:r>
          </a:p>
        </p:txBody>
      </p:sp>
      <p:sp>
        <p:nvSpPr>
          <p:cNvPr id="77835" name="TextBox 16"/>
          <p:cNvSpPr txBox="1">
            <a:spLocks noChangeArrowheads="1"/>
          </p:cNvSpPr>
          <p:nvPr/>
        </p:nvSpPr>
        <p:spPr bwMode="auto">
          <a:xfrm>
            <a:off x="3013075" y="5162550"/>
            <a:ext cx="44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t>3p</a:t>
            </a:r>
          </a:p>
        </p:txBody>
      </p:sp>
      <p:sp>
        <p:nvSpPr>
          <p:cNvPr id="77836" name="TextBox 17"/>
          <p:cNvSpPr txBox="1">
            <a:spLocks noChangeArrowheads="1"/>
          </p:cNvSpPr>
          <p:nvPr/>
        </p:nvSpPr>
        <p:spPr bwMode="auto">
          <a:xfrm>
            <a:off x="4049713" y="5697538"/>
            <a:ext cx="441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t>3d</a:t>
            </a:r>
          </a:p>
        </p:txBody>
      </p:sp>
      <p:pic>
        <p:nvPicPr>
          <p:cNvPr id="13" name="Picture 46" descr="$2\left({1\over a_0}\right)^{3/2}e^{-r/a_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6239" y="879044"/>
            <a:ext cx="1320800" cy="58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a:extLst>
              <a:ext uri="{FF2B5EF4-FFF2-40B4-BE49-F238E27FC236}">
                <a16:creationId xmlns:a16="http://schemas.microsoft.com/office/drawing/2014/main" id="{E86E7AFA-D1DF-3924-4C0E-647AD787258D}"/>
              </a:ext>
            </a:extLst>
          </p:cNvPr>
          <p:cNvSpPr txBox="1">
            <a:spLocks noChangeArrowheads="1"/>
          </p:cNvSpPr>
          <p:nvPr/>
        </p:nvSpPr>
        <p:spPr bwMode="auto">
          <a:xfrm>
            <a:off x="49650" y="33393"/>
            <a:ext cx="90312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b="1" dirty="0"/>
              <a:t>The Hydrogen Atom – Radial wavefunctions all exponentially decay with respect to distance from nucleus (r)</a:t>
            </a:r>
            <a:endParaRPr lang="en-US" altLang="en-US" sz="2400" dirty="0"/>
          </a:p>
          <a:p>
            <a:pPr eaLnBrk="1" hangingPunct="1"/>
            <a:endParaRPr lang="en-US" altLang="en-US" sz="2400" dirty="0"/>
          </a:p>
        </p:txBody>
      </p:sp>
    </p:spTree>
    <p:extLst>
      <p:ext uri="{BB962C8B-B14F-4D97-AF65-F5344CB8AC3E}">
        <p14:creationId xmlns:p14="http://schemas.microsoft.com/office/powerpoint/2010/main" val="2464909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5"/>
          <p:cNvSpPr txBox="1">
            <a:spLocks noChangeArrowheads="1"/>
          </p:cNvSpPr>
          <p:nvPr/>
        </p:nvSpPr>
        <p:spPr bwMode="auto">
          <a:xfrm>
            <a:off x="112713" y="117475"/>
            <a:ext cx="7740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b="1"/>
              <a:t>The Hydrogen Atom – Radial Distribution Functions</a:t>
            </a:r>
            <a:endParaRPr lang="en-US" altLang="en-US" sz="2400"/>
          </a:p>
        </p:txBody>
      </p:sp>
      <p:pic>
        <p:nvPicPr>
          <p:cNvPr id="78851" name="Picture 2" descr="http://www.kutl.kyushu-u.ac.jp/seminar/MicroWorld2_E/2Part3_E/2P32_E/WF_hydrogen_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2451" y="785235"/>
            <a:ext cx="4125913"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TextBox 2"/>
          <p:cNvSpPr txBox="1">
            <a:spLocks noChangeArrowheads="1"/>
          </p:cNvSpPr>
          <p:nvPr/>
        </p:nvSpPr>
        <p:spPr bwMode="auto">
          <a:xfrm>
            <a:off x="858838" y="1043708"/>
            <a:ext cx="3124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b="1" dirty="0"/>
              <a:t>Probability of finding the electron a given distance from the nuclei</a:t>
            </a:r>
          </a:p>
        </p:txBody>
      </p:sp>
      <mc:AlternateContent xmlns:mc="http://schemas.openxmlformats.org/markup-compatibility/2006" xmlns:a14="http://schemas.microsoft.com/office/drawing/2010/main">
        <mc:Choice Requires="a14">
          <p:sp>
            <p:nvSpPr>
              <p:cNvPr id="2" name="TextBox 1"/>
              <p:cNvSpPr txBox="1"/>
              <p:nvPr/>
            </p:nvSpPr>
            <p:spPr>
              <a:xfrm>
                <a:off x="529070" y="3091427"/>
                <a:ext cx="4321760" cy="20559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𝑝𝑟𝑜𝑏</m:t>
                      </m:r>
                      <m:r>
                        <a:rPr lang="en-US" sz="2400" b="0" i="1" smtClean="0">
                          <a:latin typeface="Cambria Math" panose="02040503050406030204" pitchFamily="18" charset="0"/>
                        </a:rPr>
                        <m:t>(0,</m:t>
                      </m:r>
                      <m:r>
                        <a:rPr lang="en-US" sz="2400" b="0" i="1" smtClean="0">
                          <a:latin typeface="Cambria Math" panose="02040503050406030204" pitchFamily="18" charset="0"/>
                        </a:rPr>
                        <m:t>𝑟</m:t>
                      </m:r>
                      <m:r>
                        <a:rPr lang="en-US" sz="2400" b="0" i="1" smtClean="0">
                          <a:latin typeface="Cambria Math" panose="02040503050406030204" pitchFamily="18" charset="0"/>
                        </a:rPr>
                        <m:t>′)=</m:t>
                      </m:r>
                      <m:nary>
                        <m:naryPr>
                          <m:limLoc m:val="undOvr"/>
                          <m:ctrlPr>
                            <a:rPr lang="en-US" sz="2400" b="0" i="1" smtClean="0">
                              <a:latin typeface="Cambria Math" panose="02040503050406030204" pitchFamily="18" charset="0"/>
                            </a:rPr>
                          </m:ctrlPr>
                        </m:naryPr>
                        <m:sub>
                          <m:r>
                            <m:rPr>
                              <m:brk m:alnAt="24"/>
                            </m:rPr>
                            <a:rPr lang="en-US" sz="2400" b="0" i="1" smtClean="0">
                              <a:latin typeface="Cambria Math" panose="02040503050406030204" pitchFamily="18" charset="0"/>
                            </a:rPr>
                            <m:t>0</m:t>
                          </m:r>
                        </m:sub>
                        <m:sup>
                          <m:r>
                            <a:rPr lang="en-US" sz="2400" b="0" i="1" smtClean="0">
                              <a:latin typeface="Cambria Math" panose="02040503050406030204" pitchFamily="18" charset="0"/>
                            </a:rPr>
                            <m:t>𝑟</m:t>
                          </m:r>
                          <m:r>
                            <a:rPr lang="en-US" sz="2400" b="0" i="1" smtClean="0">
                              <a:latin typeface="Cambria Math" panose="02040503050406030204" pitchFamily="18" charset="0"/>
                            </a:rPr>
                            <m:t>′</m:t>
                          </m:r>
                        </m:sup>
                        <m:e>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𝑛𝑙</m:t>
                                      </m:r>
                                    </m:sub>
                                  </m:sSub>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e>
                              </m:d>
                            </m:e>
                            <m:sup>
                              <m:r>
                                <a:rPr lang="en-US" sz="2400" i="1">
                                  <a:latin typeface="Cambria Math" panose="02040503050406030204" pitchFamily="18" charset="0"/>
                                </a:rPr>
                                <m:t>2</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𝑟</m:t>
                              </m:r>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𝑑𝑟</m:t>
                      </m:r>
                      <m:r>
                        <a:rPr lang="en-US" sz="2400" b="0" i="1" smtClean="0">
                          <a:latin typeface="Cambria Math" panose="02040503050406030204" pitchFamily="18" charset="0"/>
                        </a:rPr>
                        <m:t> ∗</m:t>
                      </m:r>
                    </m:oMath>
                  </m:oMathPara>
                </a14:m>
                <a:endParaRPr lang="en-US" sz="2400" b="0" dirty="0"/>
              </a:p>
              <a:p>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sz="2400" i="1" smtClean="0">
                              <a:latin typeface="Cambria Math" panose="02040503050406030204" pitchFamily="18" charset="0"/>
                            </a:rPr>
                          </m:ctrlPr>
                        </m:naryPr>
                        <m:sub/>
                        <m:sup/>
                        <m:e>
                          <m:sSup>
                            <m:sSupPr>
                              <m:ctrlPr>
                                <a:rPr lang="en-US" sz="2400" i="1" smtClean="0">
                                  <a:latin typeface="Cambria Math" panose="02040503050406030204" pitchFamily="18" charset="0"/>
                                </a:rPr>
                              </m:ctrlPr>
                            </m:sSupPr>
                            <m:e>
                              <m:d>
                                <m:dPr>
                                  <m:begChr m:val="|"/>
                                  <m:endChr m:val="|"/>
                                  <m:ctrlPr>
                                    <a:rPr lang="en-US" sz="2400" i="1" smtClean="0">
                                      <a:latin typeface="Cambria Math" panose="02040503050406030204" pitchFamily="18" charset="0"/>
                                    </a:rPr>
                                  </m:ctrlPr>
                                </m:dPr>
                                <m:e>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𝑙</m:t>
                                      </m:r>
                                    </m:sub>
                                    <m:sup>
                                      <m:r>
                                        <a:rPr lang="en-US" sz="2400" b="0" i="1" smtClean="0">
                                          <a:latin typeface="Cambria Math" panose="02040503050406030204" pitchFamily="18" charset="0"/>
                                        </a:rPr>
                                        <m:t>𝑚</m:t>
                                      </m:r>
                                      <m:r>
                                        <a:rPr lang="en-US" sz="2400" b="0" i="1" smtClean="0">
                                          <a:latin typeface="Cambria Math" panose="02040503050406030204" pitchFamily="18" charset="0"/>
                                        </a:rPr>
                                        <m:t> </m:t>
                                      </m:r>
                                    </m:sup>
                                  </m:sSubSup>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𝜙</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𝑠𝑖𝑛</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𝜙</m:t>
                          </m:r>
                        </m:e>
                      </m:nary>
                    </m:oMath>
                  </m:oMathPara>
                </a14:m>
                <a:endParaRPr 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529070" y="3091427"/>
                <a:ext cx="4321760" cy="2055947"/>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03656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Ink 5"/>
          <p:cNvSpPr>
            <a:spLocks noRot="1" noChangeAspect="1" noEditPoints="1" noChangeArrowheads="1" noChangeShapeType="1" noTextEdit="1"/>
          </p:cNvSpPr>
          <p:nvPr/>
        </p:nvSpPr>
        <p:spPr bwMode="auto">
          <a:xfrm>
            <a:off x="8599488" y="5983288"/>
            <a:ext cx="1587" cy="1587"/>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60000 65536"/>
              <a:gd name="T13" fmla="*/ 0 60000 65536"/>
              <a:gd name="T14" fmla="*/ 0 60000 65536"/>
              <a:gd name="T15" fmla="*/ 0 60000 65536"/>
              <a:gd name="T16" fmla="*/ 0 60000 65536"/>
              <a:gd name="T17" fmla="*/ 0 60000 65536"/>
              <a:gd name="T18" fmla="*/ 0 w 1"/>
              <a:gd name="T19" fmla="*/ 0 h 1"/>
              <a:gd name="T20" fmla="*/ 1 w 1"/>
              <a:gd name="T21" fmla="*/ 1 h 1"/>
            </a:gdLst>
            <a:ahLst/>
            <a:cxnLst>
              <a:cxn ang="T12">
                <a:pos x="T0" y="T1"/>
              </a:cxn>
              <a:cxn ang="T13">
                <a:pos x="T2" y="T3"/>
              </a:cxn>
              <a:cxn ang="T14">
                <a:pos x="T4" y="T5"/>
              </a:cxn>
              <a:cxn ang="T15">
                <a:pos x="T6" y="T7"/>
              </a:cxn>
              <a:cxn ang="T16">
                <a:pos x="T8" y="T9"/>
              </a:cxn>
              <a:cxn ang="T17">
                <a:pos x="T10" y="T11"/>
              </a:cxn>
            </a:cxnLst>
            <a:rect l="T18" t="T19" r="T20" b="T21"/>
            <a:pathLst>
              <a:path w="1" h="1" extrusionOk="0">
                <a:moveTo>
                  <a:pt x="0" y="0"/>
                </a:moveTo>
                <a:lnTo>
                  <a:pt x="0" y="0"/>
                </a:lnTo>
              </a:path>
              <a:path w="1" h="1" extrusionOk="0">
                <a:moveTo>
                  <a:pt x="0" y="0"/>
                </a:moveTo>
                <a:lnTo>
                  <a:pt x="0" y="0"/>
                </a:lnTo>
              </a:path>
              <a:path w="1" h="1" extrusionOk="0">
                <a:moveTo>
                  <a:pt x="0" y="0"/>
                </a:moveTo>
                <a:lnTo>
                  <a:pt x="0" y="0"/>
                </a:lnTo>
              </a:path>
            </a:pathLst>
          </a:custGeom>
          <a:noFill/>
          <a:ln w="190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74755" name="Picture 25" descr="Y_{1}^{-1}(\theta,\varphi)={1\over 2}\sqrt{3\over 2\pi} \, \sin\theta \, e^{-i\varph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 y="4710113"/>
            <a:ext cx="23241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26" descr="Y_{1}^{0}(\theta,\varphi)={1\over 2}\sqrt{3\over \pi}\, \cos\the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225" y="5221288"/>
            <a:ext cx="17811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27" descr="Y_{1}^{1}(\theta,\varphi)={-1\over 2}\sqrt{3\over 2\pi}\, \sin\theta\, e^{i\varph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150" y="5729288"/>
            <a:ext cx="22669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28" descr="Y_{2}^{-2}(\theta,\varphi)={1\over 4}\sqrt{15\over 2\pi} \, \sin^{2}\theta \, e^{-2i\varph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225" y="6261100"/>
            <a:ext cx="24574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9" name="Picture 29" descr="Y_{2}^{-1}(\theta,\varphi)={1\over 2}\sqrt{15\over 2\pi}\, \sin\theta\, \cos\theta\, e^{-i\varph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8488" y="4186238"/>
            <a:ext cx="27622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0" name="Picture 30" descr="Y_{2}^{0}(\theta,\varphi)={1\over 4}\sqrt{5\over \pi}\, (3\cos^{2}\theta-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0" y="4872038"/>
            <a:ext cx="24193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31" descr="Y_{2}^{1}(\theta,\varphi)={-1\over 2}\sqrt{15\over 2\pi}\, \sin\theta\,\cos\theta\, e^{i\varphi}"/>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54675" y="5634038"/>
            <a:ext cx="26955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32" descr="Y_{2}^{2}(\theta,\varphi)={1\over 4}\sqrt{15\over 2\pi}\, \sin^{2}\theta \, e^{2i\varph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05513" y="6167438"/>
            <a:ext cx="22479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34" descr="Y_{0}^{0}(\theta,\varphi)={1\over 2}\sqrt{1\over \pi}"/>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1850" y="4024313"/>
            <a:ext cx="13620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36" descr="File:Harmoniki.png">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7113" y="420688"/>
            <a:ext cx="639127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5" name="TextBox 14"/>
          <p:cNvSpPr txBox="1">
            <a:spLocks noChangeArrowheads="1"/>
          </p:cNvSpPr>
          <p:nvPr/>
        </p:nvSpPr>
        <p:spPr bwMode="auto">
          <a:xfrm>
            <a:off x="127000" y="1285875"/>
            <a:ext cx="8763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i="1"/>
              <a:t>l</a:t>
            </a:r>
            <a:r>
              <a:rPr lang="en-US" altLang="en-US"/>
              <a:t> = 0, 1, 2, …</a:t>
            </a:r>
          </a:p>
          <a:p>
            <a:pPr eaLnBrk="1" hangingPunct="1"/>
            <a:r>
              <a:rPr lang="en-US" altLang="en-US" i="1"/>
              <a:t>m = -l, …, 0, …,l</a:t>
            </a:r>
          </a:p>
          <a:p>
            <a:pPr eaLnBrk="1" hangingPunct="1"/>
            <a:endParaRPr lang="en-US" altLang="en-US" i="1"/>
          </a:p>
          <a:p>
            <a:pPr eaLnBrk="1" hangingPunct="1"/>
            <a:r>
              <a:rPr lang="en-US" altLang="en-US" i="1"/>
              <a:t>l = s, p, d, f</a:t>
            </a:r>
          </a:p>
          <a:p>
            <a:pPr eaLnBrk="1" hangingPunct="1"/>
            <a:r>
              <a:rPr lang="en-US" altLang="en-US" i="1"/>
              <a:t>m = p</a:t>
            </a:r>
            <a:r>
              <a:rPr lang="en-US" altLang="en-US" i="1" baseline="-25000"/>
              <a:t>x</a:t>
            </a:r>
            <a:r>
              <a:rPr lang="en-US" altLang="en-US" i="1"/>
              <a:t>, p</a:t>
            </a:r>
            <a:r>
              <a:rPr lang="en-US" altLang="en-US" i="1" baseline="-25000"/>
              <a:t>y</a:t>
            </a:r>
            <a:r>
              <a:rPr lang="en-US" altLang="en-US" i="1"/>
              <a:t>, p</a:t>
            </a:r>
            <a:r>
              <a:rPr lang="en-US" altLang="en-US" i="1" baseline="-25000"/>
              <a:t>z</a:t>
            </a:r>
            <a:endParaRPr lang="en-US" altLang="en-US" i="1"/>
          </a:p>
        </p:txBody>
      </p:sp>
      <p:sp>
        <p:nvSpPr>
          <p:cNvPr id="74766" name="Text Box 5"/>
          <p:cNvSpPr txBox="1">
            <a:spLocks noChangeArrowheads="1"/>
          </p:cNvSpPr>
          <p:nvPr/>
        </p:nvSpPr>
        <p:spPr bwMode="auto">
          <a:xfrm>
            <a:off x="112713" y="117475"/>
            <a:ext cx="8837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b="1"/>
              <a:t>The Hydrogen Atom – Spherical Harmonics part of solution</a:t>
            </a:r>
          </a:p>
          <a:p>
            <a:pPr eaLnBrk="1" hangingPunct="1"/>
            <a:endParaRPr lang="en-US" altLang="en-US" sz="2400"/>
          </a:p>
          <a:p>
            <a:pPr eaLnBrk="1" hangingPunct="1"/>
            <a:endParaRPr lang="en-US" altLang="en-US" sz="2400"/>
          </a:p>
        </p:txBody>
      </p:sp>
    </p:spTree>
    <p:extLst>
      <p:ext uri="{BB962C8B-B14F-4D97-AF65-F5344CB8AC3E}">
        <p14:creationId xmlns:p14="http://schemas.microsoft.com/office/powerpoint/2010/main" val="3254239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5"/>
          <p:cNvSpPr txBox="1">
            <a:spLocks noChangeArrowheads="1"/>
          </p:cNvSpPr>
          <p:nvPr/>
        </p:nvSpPr>
        <p:spPr bwMode="auto">
          <a:xfrm>
            <a:off x="60162" y="33392"/>
            <a:ext cx="90312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b="1" dirty="0"/>
              <a:t>The Hydrogen Atom – spherical harmonic x radial</a:t>
            </a:r>
          </a:p>
          <a:p>
            <a:pPr eaLnBrk="1" hangingPunct="1"/>
            <a:r>
              <a:rPr lang="en-US" altLang="en-US" sz="2400" b="1" dirty="0"/>
              <a:t>These are analytical, spatial functions (</a:t>
            </a:r>
            <a:r>
              <a:rPr lang="en-US" altLang="en-US" sz="2400" b="1" dirty="0">
                <a:sym typeface="Symbol" panose="05050102010706020507" pitchFamily="18" charset="2"/>
              </a:rPr>
              <a:t>(</a:t>
            </a:r>
            <a:r>
              <a:rPr lang="en-US" altLang="en-US" sz="2400" b="1" i="1" dirty="0" err="1">
                <a:sym typeface="Symbol" panose="05050102010706020507" pitchFamily="18" charset="2"/>
              </a:rPr>
              <a:t>x,y,z</a:t>
            </a:r>
            <a:r>
              <a:rPr lang="en-US" altLang="en-US" sz="2400" b="1" dirty="0">
                <a:sym typeface="Symbol" panose="05050102010706020507" pitchFamily="18" charset="2"/>
              </a:rPr>
              <a:t>) or (</a:t>
            </a:r>
            <a:r>
              <a:rPr lang="en-US" altLang="en-US" sz="2400" b="1" i="1" dirty="0">
                <a:sym typeface="Symbol" panose="05050102010706020507" pitchFamily="18" charset="2"/>
              </a:rPr>
              <a:t>r,,</a:t>
            </a:r>
            <a:r>
              <a:rPr lang="en-US" altLang="en-US" sz="2400" b="1" dirty="0">
                <a:sym typeface="Symbol" panose="05050102010706020507" pitchFamily="18" charset="2"/>
              </a:rPr>
              <a:t>) </a:t>
            </a:r>
            <a:endParaRPr lang="en-US" altLang="en-US" sz="2400" dirty="0"/>
          </a:p>
          <a:p>
            <a:pPr eaLnBrk="1" hangingPunct="1"/>
            <a:endParaRPr lang="en-US" altLang="en-US" sz="2400" dirty="0"/>
          </a:p>
        </p:txBody>
      </p:sp>
      <p:pic>
        <p:nvPicPr>
          <p:cNvPr id="79875" name="Picture 3"/>
          <p:cNvPicPr>
            <a:picLocks noChangeAspect="1" noChangeArrowheads="1"/>
          </p:cNvPicPr>
          <p:nvPr/>
        </p:nvPicPr>
        <p:blipFill>
          <a:blip r:embed="rId3">
            <a:extLst>
              <a:ext uri="{28A0092B-C50C-407E-A947-70E740481C1C}">
                <a14:useLocalDpi xmlns:a14="http://schemas.microsoft.com/office/drawing/2010/main" val="0"/>
              </a:ext>
            </a:extLst>
          </a:blip>
          <a:srcRect l="-14250" t="14429" r="41359" b="11687"/>
          <a:stretch>
            <a:fillRect/>
          </a:stretch>
        </p:blipFill>
        <p:spPr bwMode="auto">
          <a:xfrm>
            <a:off x="-838200" y="809790"/>
            <a:ext cx="9367838" cy="593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4708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5"/>
          <p:cNvSpPr txBox="1">
            <a:spLocks noChangeArrowheads="1"/>
          </p:cNvSpPr>
          <p:nvPr/>
        </p:nvSpPr>
        <p:spPr bwMode="auto">
          <a:xfrm>
            <a:off x="112713" y="117475"/>
            <a:ext cx="3807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b="1" dirty="0">
                <a:solidFill>
                  <a:srgbClr val="000000"/>
                </a:solidFill>
              </a:rPr>
              <a:t>Key point for QM basics:</a:t>
            </a:r>
            <a:endParaRPr lang="en-US" altLang="en-US" sz="2400" dirty="0">
              <a:solidFill>
                <a:srgbClr val="000000"/>
              </a:solidFill>
            </a:endParaRPr>
          </a:p>
        </p:txBody>
      </p:sp>
      <p:sp>
        <p:nvSpPr>
          <p:cNvPr id="82947" name="TextBox 1"/>
          <p:cNvSpPr txBox="1">
            <a:spLocks noChangeArrowheads="1"/>
          </p:cNvSpPr>
          <p:nvPr/>
        </p:nvSpPr>
        <p:spPr bwMode="auto">
          <a:xfrm>
            <a:off x="381000" y="1143000"/>
            <a:ext cx="86106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solidFill>
                  <a:srgbClr val="000000"/>
                </a:solidFill>
              </a:rPr>
              <a:t>Schrodinger’s equation is a </a:t>
            </a:r>
            <a:r>
              <a:rPr lang="en-US" altLang="en-US" b="1" dirty="0">
                <a:solidFill>
                  <a:srgbClr val="000000"/>
                </a:solidFill>
              </a:rPr>
              <a:t>differential equation on the “wavefunction</a:t>
            </a:r>
            <a:r>
              <a:rPr lang="en-US" altLang="en-US" dirty="0">
                <a:solidFill>
                  <a:srgbClr val="000000"/>
                </a:solidFill>
              </a:rPr>
              <a:t>” with eigenvalues giving the energy for each wavefunction</a:t>
            </a:r>
          </a:p>
          <a:p>
            <a:pPr eaLnBrk="1" hangingPunct="1"/>
            <a:endParaRPr lang="en-US" altLang="en-US" dirty="0">
              <a:solidFill>
                <a:srgbClr val="000000"/>
              </a:solidFill>
            </a:endParaRPr>
          </a:p>
          <a:p>
            <a:pPr eaLnBrk="1" hangingPunct="1"/>
            <a:r>
              <a:rPr lang="en-US" altLang="en-US" dirty="0">
                <a:solidFill>
                  <a:srgbClr val="000000"/>
                </a:solidFill>
              </a:rPr>
              <a:t>The “</a:t>
            </a:r>
            <a:r>
              <a:rPr lang="en-US" altLang="en-US" b="1" dirty="0">
                <a:solidFill>
                  <a:srgbClr val="000000"/>
                </a:solidFill>
              </a:rPr>
              <a:t>wavefunction” embeds all state information of the electron</a:t>
            </a:r>
            <a:r>
              <a:rPr lang="en-US" altLang="en-US" dirty="0">
                <a:solidFill>
                  <a:srgbClr val="000000"/>
                </a:solidFill>
              </a:rPr>
              <a:t>, but itself doesn’t have a physical meaning</a:t>
            </a:r>
          </a:p>
          <a:p>
            <a:pPr eaLnBrk="1" hangingPunct="1"/>
            <a:endParaRPr lang="en-US" altLang="en-US" dirty="0">
              <a:solidFill>
                <a:srgbClr val="000000"/>
              </a:solidFill>
            </a:endParaRPr>
          </a:p>
          <a:p>
            <a:pPr eaLnBrk="1" hangingPunct="1"/>
            <a:r>
              <a:rPr lang="en-US" altLang="en-US" b="1" dirty="0">
                <a:solidFill>
                  <a:srgbClr val="000000"/>
                </a:solidFill>
              </a:rPr>
              <a:t>Squaring the wavefunction gives the probability</a:t>
            </a:r>
            <a:r>
              <a:rPr lang="en-US" altLang="en-US" dirty="0">
                <a:solidFill>
                  <a:srgbClr val="000000"/>
                </a:solidFill>
              </a:rPr>
              <a:t> of finding an electron as a function of position</a:t>
            </a:r>
          </a:p>
          <a:p>
            <a:pPr eaLnBrk="1" hangingPunct="1"/>
            <a:endParaRPr lang="en-US" altLang="en-US" dirty="0">
              <a:solidFill>
                <a:srgbClr val="000000"/>
              </a:solidFill>
            </a:endParaRPr>
          </a:p>
          <a:p>
            <a:pPr eaLnBrk="1" hangingPunct="1"/>
            <a:r>
              <a:rPr lang="en-US" altLang="en-US" dirty="0">
                <a:solidFill>
                  <a:srgbClr val="000000"/>
                </a:solidFill>
              </a:rPr>
              <a:t>Though not the easiest differential equation to solve, solving Schrodinger’s equation for the H atom gives 1s, 2s, 2p, 3s, 3p, 3d, … functions.  </a:t>
            </a:r>
            <a:r>
              <a:rPr lang="en-US" altLang="en-US" b="1" dirty="0">
                <a:solidFill>
                  <a:srgbClr val="000000"/>
                </a:solidFill>
              </a:rPr>
              <a:t>H wavefunctions are functions of space (x, y, z or r, </a:t>
            </a:r>
            <a:r>
              <a:rPr lang="en-US" altLang="en-US" b="1" dirty="0">
                <a:solidFill>
                  <a:srgbClr val="000000"/>
                </a:solidFill>
                <a:sym typeface="Symbol" panose="05050102010706020507" pitchFamily="18" charset="2"/>
              </a:rPr>
              <a:t>,)</a:t>
            </a:r>
          </a:p>
          <a:p>
            <a:pPr eaLnBrk="1" hangingPunct="1"/>
            <a:endParaRPr lang="en-US" altLang="en-US" dirty="0">
              <a:solidFill>
                <a:srgbClr val="000000"/>
              </a:solidFill>
              <a:sym typeface="Symbol" panose="05050102010706020507" pitchFamily="18" charset="2"/>
            </a:endParaRPr>
          </a:p>
          <a:p>
            <a:pPr eaLnBrk="1" hangingPunct="1"/>
            <a:endParaRPr lang="en-US" altLang="en-US" dirty="0">
              <a:solidFill>
                <a:srgbClr val="000000"/>
              </a:solidFill>
            </a:endParaRPr>
          </a:p>
        </p:txBody>
      </p:sp>
    </p:spTree>
    <p:extLst>
      <p:ext uri="{BB962C8B-B14F-4D97-AF65-F5344CB8AC3E}">
        <p14:creationId xmlns:p14="http://schemas.microsoft.com/office/powerpoint/2010/main" val="2974948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5"/>
          <p:cNvSpPr txBox="1">
            <a:spLocks noChangeArrowheads="1"/>
          </p:cNvSpPr>
          <p:nvPr/>
        </p:nvSpPr>
        <p:spPr bwMode="auto">
          <a:xfrm>
            <a:off x="112714" y="117475"/>
            <a:ext cx="88693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b="1" dirty="0">
                <a:solidFill>
                  <a:srgbClr val="000000"/>
                </a:solidFill>
              </a:rPr>
              <a:t>More than 1 electron:  He atom Schrodinger Equation – not analytically solvable</a:t>
            </a:r>
            <a:endParaRPr lang="en-US" altLang="en-US" sz="2400" dirty="0">
              <a:solidFill>
                <a:srgbClr val="000000"/>
              </a:solidFill>
            </a:endParaRPr>
          </a:p>
          <a:p>
            <a:pPr eaLnBrk="1" hangingPunct="1"/>
            <a:endParaRPr lang="en-US" altLang="en-US" sz="2400" dirty="0">
              <a:solidFill>
                <a:srgbClr val="000000"/>
              </a:solidFill>
            </a:endParaRPr>
          </a:p>
        </p:txBody>
      </p:sp>
      <p:sp>
        <p:nvSpPr>
          <p:cNvPr id="83971" name="TextBox 1"/>
          <p:cNvSpPr txBox="1">
            <a:spLocks noChangeArrowheads="1"/>
          </p:cNvSpPr>
          <p:nvPr/>
        </p:nvSpPr>
        <p:spPr bwMode="auto">
          <a:xfrm>
            <a:off x="3886200" y="2428875"/>
            <a:ext cx="5095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solidFill>
                  <a:srgbClr val="000000"/>
                </a:solidFill>
              </a:rPr>
              <a:t>Distance vectors between electron and nucleus)</a:t>
            </a:r>
          </a:p>
        </p:txBody>
      </p:sp>
      <p:pic>
        <p:nvPicPr>
          <p:cNvPr id="83972" name="Picture 2" descr=" H\psi(\vec{r}_1,\, \vec{r}_2) = \Bigg[\sum_{i=1,2}\Bigg(-\frac{\hbar^2}{2\mu} \nabla^2_{r_i} -\frac{Ze^2}{4\pi\epsilon_0 r_i}\Bigg) - \frac{\hbar^2}{M} \nabla_{r_1} \cdot \nabla_{r_2} + \frac{e^2}{4\pi\epsilon_0 r_{12}} \Bigg]\psi(\vec{r}_1,\, \vec{r}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 y="947738"/>
            <a:ext cx="881221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Picture 4" descr=" \mu = \frac{mM}{m+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13" y="2146300"/>
            <a:ext cx="16335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4" name="Picture 6" descr=" \vec{r}_1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1000" y="2327275"/>
            <a:ext cx="304800"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5" name="Picture 8" descr=" \vec{r}_2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4088" y="2289175"/>
            <a:ext cx="376237"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6" name="Picture 10" descr=" r_{12} = |\vec{r_1} - \vec{r_2}|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150" y="3078163"/>
            <a:ext cx="22288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7" name="TextBox 1"/>
          <p:cNvSpPr txBox="1">
            <a:spLocks noChangeArrowheads="1"/>
          </p:cNvSpPr>
          <p:nvPr/>
        </p:nvSpPr>
        <p:spPr bwMode="auto">
          <a:xfrm>
            <a:off x="2160588" y="1684338"/>
            <a:ext cx="6646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solidFill>
                  <a:srgbClr val="000000"/>
                </a:solidFill>
              </a:rPr>
              <a:t>KE electron    e – nucleus    KE nucleus           electron-electron</a:t>
            </a:r>
          </a:p>
        </p:txBody>
      </p:sp>
      <p:sp>
        <p:nvSpPr>
          <p:cNvPr id="83978" name="TextBox 1"/>
          <p:cNvSpPr txBox="1">
            <a:spLocks noChangeArrowheads="1"/>
          </p:cNvSpPr>
          <p:nvPr/>
        </p:nvSpPr>
        <p:spPr bwMode="auto">
          <a:xfrm>
            <a:off x="387350" y="3733800"/>
            <a:ext cx="84788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solidFill>
                  <a:srgbClr val="000000"/>
                </a:solidFill>
              </a:rPr>
              <a:t>Heavy atoms: Born-Oppenheimer approximation, removes KE nucleus term.  In atomic units (ie, non-dimensionalized by constants):</a:t>
            </a:r>
          </a:p>
        </p:txBody>
      </p:sp>
      <p:pic>
        <p:nvPicPr>
          <p:cNvPr id="83979" name="Picture 12" descr=" H\psi(\vec{r}_1,\, \vec{r}_2) = \Bigg[-\frac{1}{2}\nabla^2_{r_1} - \frac{1}{2}\nabla^2_{r_2} - \frac{Z}{r_1} - \frac{Z}{r_2} + \frac{1}{r_{12}}\Bigg]\psi(\vec{r}_1,\, \vec{r}_2). "/>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800" y="4724400"/>
            <a:ext cx="74104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80" name="TextBox 1"/>
          <p:cNvSpPr txBox="1">
            <a:spLocks noChangeArrowheads="1"/>
          </p:cNvSpPr>
          <p:nvPr/>
        </p:nvSpPr>
        <p:spPr bwMode="auto">
          <a:xfrm>
            <a:off x="311150" y="5791200"/>
            <a:ext cx="84788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solidFill>
                  <a:srgbClr val="000000"/>
                </a:solidFill>
              </a:rPr>
              <a:t>Wavefunction now a function of x</a:t>
            </a:r>
            <a:r>
              <a:rPr lang="en-US" altLang="en-US" baseline="-25000">
                <a:solidFill>
                  <a:srgbClr val="000000"/>
                </a:solidFill>
              </a:rPr>
              <a:t>1</a:t>
            </a:r>
            <a:r>
              <a:rPr lang="en-US" altLang="en-US">
                <a:solidFill>
                  <a:srgbClr val="000000"/>
                </a:solidFill>
              </a:rPr>
              <a:t>, y</a:t>
            </a:r>
            <a:r>
              <a:rPr lang="en-US" altLang="en-US" baseline="-25000">
                <a:solidFill>
                  <a:srgbClr val="000000"/>
                </a:solidFill>
              </a:rPr>
              <a:t>1</a:t>
            </a:r>
            <a:r>
              <a:rPr lang="en-US" altLang="en-US">
                <a:solidFill>
                  <a:srgbClr val="000000"/>
                </a:solidFill>
              </a:rPr>
              <a:t>, z</a:t>
            </a:r>
            <a:r>
              <a:rPr lang="en-US" altLang="en-US" baseline="-25000">
                <a:solidFill>
                  <a:srgbClr val="000000"/>
                </a:solidFill>
              </a:rPr>
              <a:t>1</a:t>
            </a:r>
            <a:r>
              <a:rPr lang="en-US" altLang="en-US">
                <a:solidFill>
                  <a:srgbClr val="000000"/>
                </a:solidFill>
              </a:rPr>
              <a:t>, x</a:t>
            </a:r>
            <a:r>
              <a:rPr lang="en-US" altLang="en-US" baseline="-25000">
                <a:solidFill>
                  <a:srgbClr val="000000"/>
                </a:solidFill>
              </a:rPr>
              <a:t>2</a:t>
            </a:r>
            <a:r>
              <a:rPr lang="en-US" altLang="en-US">
                <a:solidFill>
                  <a:srgbClr val="000000"/>
                </a:solidFill>
              </a:rPr>
              <a:t>, y</a:t>
            </a:r>
            <a:r>
              <a:rPr lang="en-US" altLang="en-US" baseline="-25000">
                <a:solidFill>
                  <a:srgbClr val="000000"/>
                </a:solidFill>
              </a:rPr>
              <a:t>2</a:t>
            </a:r>
            <a:r>
              <a:rPr lang="en-US" altLang="en-US">
                <a:solidFill>
                  <a:srgbClr val="000000"/>
                </a:solidFill>
              </a:rPr>
              <a:t>, z</a:t>
            </a:r>
            <a:r>
              <a:rPr lang="en-US" altLang="en-US" baseline="-25000">
                <a:solidFill>
                  <a:srgbClr val="000000"/>
                </a:solidFill>
              </a:rPr>
              <a:t>2</a:t>
            </a:r>
            <a:r>
              <a:rPr lang="en-US" altLang="en-US">
                <a:solidFill>
                  <a:srgbClr val="000000"/>
                </a:solidFill>
              </a:rPr>
              <a:t> (or r</a:t>
            </a:r>
            <a:r>
              <a:rPr lang="en-US" altLang="en-US" baseline="-25000">
                <a:solidFill>
                  <a:srgbClr val="000000"/>
                </a:solidFill>
              </a:rPr>
              <a:t>1</a:t>
            </a:r>
            <a:r>
              <a:rPr lang="en-US" altLang="en-US">
                <a:solidFill>
                  <a:srgbClr val="000000"/>
                </a:solidFill>
              </a:rPr>
              <a:t>, </a:t>
            </a:r>
            <a:r>
              <a:rPr lang="en-US" altLang="en-US">
                <a:solidFill>
                  <a:srgbClr val="000000"/>
                </a:solidFill>
                <a:sym typeface="Symbol" panose="05050102010706020507" pitchFamily="18" charset="2"/>
              </a:rPr>
              <a:t></a:t>
            </a:r>
            <a:r>
              <a:rPr lang="en-US" altLang="en-US" baseline="-25000">
                <a:solidFill>
                  <a:srgbClr val="000000"/>
                </a:solidFill>
                <a:sym typeface="Symbol" panose="05050102010706020507" pitchFamily="18" charset="2"/>
              </a:rPr>
              <a:t>1</a:t>
            </a:r>
            <a:r>
              <a:rPr lang="en-US" altLang="en-US">
                <a:solidFill>
                  <a:srgbClr val="000000"/>
                </a:solidFill>
                <a:sym typeface="Symbol" panose="05050102010706020507" pitchFamily="18" charset="2"/>
              </a:rPr>
              <a:t>, </a:t>
            </a:r>
            <a:r>
              <a:rPr lang="en-US" altLang="en-US" baseline="-25000">
                <a:solidFill>
                  <a:srgbClr val="000000"/>
                </a:solidFill>
                <a:sym typeface="Symbol" panose="05050102010706020507" pitchFamily="18" charset="2"/>
              </a:rPr>
              <a:t>1</a:t>
            </a:r>
            <a:r>
              <a:rPr lang="en-US" altLang="en-US">
                <a:solidFill>
                  <a:srgbClr val="000000"/>
                </a:solidFill>
                <a:sym typeface="Symbol" panose="05050102010706020507" pitchFamily="18" charset="2"/>
              </a:rPr>
              <a:t>, r</a:t>
            </a:r>
            <a:r>
              <a:rPr lang="en-US" altLang="en-US" baseline="-25000">
                <a:solidFill>
                  <a:srgbClr val="000000"/>
                </a:solidFill>
                <a:sym typeface="Symbol" panose="05050102010706020507" pitchFamily="18" charset="2"/>
              </a:rPr>
              <a:t>2</a:t>
            </a:r>
            <a:r>
              <a:rPr lang="en-US" altLang="en-US">
                <a:solidFill>
                  <a:srgbClr val="000000"/>
                </a:solidFill>
                <a:sym typeface="Symbol" panose="05050102010706020507" pitchFamily="18" charset="2"/>
              </a:rPr>
              <a:t>, </a:t>
            </a:r>
            <a:r>
              <a:rPr lang="en-US" altLang="en-US" baseline="-25000">
                <a:solidFill>
                  <a:srgbClr val="000000"/>
                </a:solidFill>
                <a:sym typeface="Symbol" panose="05050102010706020507" pitchFamily="18" charset="2"/>
              </a:rPr>
              <a:t>2</a:t>
            </a:r>
            <a:r>
              <a:rPr lang="en-US" altLang="en-US">
                <a:solidFill>
                  <a:srgbClr val="000000"/>
                </a:solidFill>
                <a:sym typeface="Symbol" panose="05050102010706020507" pitchFamily="18" charset="2"/>
              </a:rPr>
              <a:t>, </a:t>
            </a:r>
            <a:r>
              <a:rPr lang="en-US" altLang="en-US" baseline="-25000">
                <a:solidFill>
                  <a:srgbClr val="000000"/>
                </a:solidFill>
                <a:sym typeface="Symbol" panose="05050102010706020507" pitchFamily="18" charset="2"/>
              </a:rPr>
              <a:t>2</a:t>
            </a:r>
            <a:r>
              <a:rPr lang="en-US" altLang="en-US">
                <a:solidFill>
                  <a:srgbClr val="000000"/>
                </a:solidFill>
                <a:sym typeface="Symbol" panose="05050102010706020507" pitchFamily="18" charset="2"/>
              </a:rPr>
              <a:t>). Because of electron-electron term, this is not separable in any coordinate system.  Must be solved by approximate methods.</a:t>
            </a:r>
            <a:endParaRPr lang="en-US" altLang="en-US">
              <a:solidFill>
                <a:srgbClr val="000000"/>
              </a:solidFill>
            </a:endParaRPr>
          </a:p>
        </p:txBody>
      </p:sp>
    </p:spTree>
    <p:extLst>
      <p:ext uri="{BB962C8B-B14F-4D97-AF65-F5344CB8AC3E}">
        <p14:creationId xmlns:p14="http://schemas.microsoft.com/office/powerpoint/2010/main" val="2093101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5"/>
          <p:cNvSpPr txBox="1">
            <a:spLocks noChangeArrowheads="1"/>
          </p:cNvSpPr>
          <p:nvPr/>
        </p:nvSpPr>
        <p:spPr bwMode="auto">
          <a:xfrm>
            <a:off x="112714" y="117475"/>
            <a:ext cx="88693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b="1" dirty="0">
                <a:solidFill>
                  <a:srgbClr val="000000"/>
                </a:solidFill>
              </a:rPr>
              <a:t>“Exchange” and “Correlation” arise in solving for a multi-electron wavefunction.  These are non-classical…..</a:t>
            </a:r>
            <a:endParaRPr lang="en-US" altLang="en-US" sz="2400" dirty="0">
              <a:solidFill>
                <a:srgbClr val="000000"/>
              </a:solidFill>
            </a:endParaRPr>
          </a:p>
          <a:p>
            <a:pPr eaLnBrk="1" hangingPunct="1"/>
            <a:endParaRPr lang="en-US" altLang="en-US" sz="2400" dirty="0">
              <a:solidFill>
                <a:srgbClr val="000000"/>
              </a:solidFill>
            </a:endParaRPr>
          </a:p>
        </p:txBody>
      </p:sp>
      <p:pic>
        <p:nvPicPr>
          <p:cNvPr id="1026" name="Picture 2" descr="exchange interaction Research V.Zayets">
            <a:extLst>
              <a:ext uri="{FF2B5EF4-FFF2-40B4-BE49-F238E27FC236}">
                <a16:creationId xmlns:a16="http://schemas.microsoft.com/office/drawing/2014/main" id="{BEB1E7A8-43BA-91E1-5085-76F457A44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08" y="970836"/>
            <a:ext cx="3880123" cy="30937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BB672E7-5AAB-3015-3364-0E0F732D546D}"/>
              </a:ext>
            </a:extLst>
          </p:cNvPr>
          <p:cNvSpPr txBox="1"/>
          <p:nvPr/>
        </p:nvSpPr>
        <p:spPr>
          <a:xfrm>
            <a:off x="4319753" y="1366345"/>
            <a:ext cx="3880124" cy="2031325"/>
          </a:xfrm>
          <a:prstGeom prst="rect">
            <a:avLst/>
          </a:prstGeom>
          <a:noFill/>
        </p:spPr>
        <p:txBody>
          <a:bodyPr wrap="square" rtlCol="0">
            <a:spAutoFit/>
          </a:bodyPr>
          <a:lstStyle/>
          <a:p>
            <a:r>
              <a:rPr lang="en-US" b="1" dirty="0"/>
              <a:t>Exchange</a:t>
            </a:r>
            <a:r>
              <a:rPr lang="en-US" dirty="0"/>
              <a:t> – an additional energy term that comes from a wavefunction needing to be antisymmetric with respect to changing which electron is which.  Leads to “Pauli exclusion principle”, and effectively raises energy beyond just e-e Coulomb repulsion</a:t>
            </a:r>
          </a:p>
        </p:txBody>
      </p:sp>
      <p:pic>
        <p:nvPicPr>
          <p:cNvPr id="1028" name="Picture 4" descr="Correlation">
            <a:extLst>
              <a:ext uri="{FF2B5EF4-FFF2-40B4-BE49-F238E27FC236}">
                <a16:creationId xmlns:a16="http://schemas.microsoft.com/office/drawing/2014/main" id="{9BCAD0B3-B4A8-D6B8-2490-B74B7B75DD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4" t="19215" r="54713" b="55249"/>
          <a:stretch/>
        </p:blipFill>
        <p:spPr bwMode="auto">
          <a:xfrm>
            <a:off x="4750676" y="3671230"/>
            <a:ext cx="3165480" cy="14286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rrelation">
            <a:extLst>
              <a:ext uri="{FF2B5EF4-FFF2-40B4-BE49-F238E27FC236}">
                <a16:creationId xmlns:a16="http://schemas.microsoft.com/office/drawing/2014/main" id="{28D95577-6E6F-F50E-EBE7-D642511A2F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78" t="59976" r="56322" b="14157"/>
          <a:stretch/>
        </p:blipFill>
        <p:spPr bwMode="auto">
          <a:xfrm>
            <a:off x="4925768" y="5034014"/>
            <a:ext cx="2990388" cy="148376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D5158FC-3B4F-E07A-D4EB-748530B58B58}"/>
              </a:ext>
            </a:extLst>
          </p:cNvPr>
          <p:cNvSpPr txBox="1"/>
          <p:nvPr/>
        </p:nvSpPr>
        <p:spPr>
          <a:xfrm>
            <a:off x="394003" y="4240924"/>
            <a:ext cx="3880124" cy="2308324"/>
          </a:xfrm>
          <a:prstGeom prst="rect">
            <a:avLst/>
          </a:prstGeom>
          <a:noFill/>
        </p:spPr>
        <p:txBody>
          <a:bodyPr wrap="square" rtlCol="0">
            <a:spAutoFit/>
          </a:bodyPr>
          <a:lstStyle/>
          <a:p>
            <a:r>
              <a:rPr lang="en-US" b="1" dirty="0"/>
              <a:t>Correlation</a:t>
            </a:r>
            <a:r>
              <a:rPr lang="en-US" dirty="0"/>
              <a:t>– an attractive interaction between electrons not captured by the average probability distribution, because electrons can “correlate” their motion.  Important in all multi-electron systems, and the source of VDW interactions (</a:t>
            </a:r>
            <a:r>
              <a:rPr lang="en-US" dirty="0" err="1"/>
              <a:t>ie</a:t>
            </a:r>
            <a:r>
              <a:rPr lang="en-US" dirty="0"/>
              <a:t>, why Argon condenses…)</a:t>
            </a:r>
          </a:p>
        </p:txBody>
      </p:sp>
    </p:spTree>
    <p:extLst>
      <p:ext uri="{BB962C8B-B14F-4D97-AF65-F5344CB8AC3E}">
        <p14:creationId xmlns:p14="http://schemas.microsoft.com/office/powerpoint/2010/main" val="1853941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5"/>
          <p:cNvSpPr txBox="1">
            <a:spLocks noChangeArrowheads="1"/>
          </p:cNvSpPr>
          <p:nvPr/>
        </p:nvSpPr>
        <p:spPr bwMode="auto">
          <a:xfrm>
            <a:off x="112713" y="117475"/>
            <a:ext cx="81645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b="1">
                <a:solidFill>
                  <a:srgbClr val="000000"/>
                </a:solidFill>
              </a:rPr>
              <a:t>More than 1 electron:  He atom Schrodinger Equation</a:t>
            </a:r>
            <a:endParaRPr lang="en-US" altLang="en-US" sz="2400">
              <a:solidFill>
                <a:srgbClr val="000000"/>
              </a:solidFill>
            </a:endParaRPr>
          </a:p>
          <a:p>
            <a:pPr eaLnBrk="1" hangingPunct="1"/>
            <a:endParaRPr lang="en-US" altLang="en-US" sz="2400">
              <a:solidFill>
                <a:srgbClr val="000000"/>
              </a:solidFill>
            </a:endParaRPr>
          </a:p>
        </p:txBody>
      </p:sp>
      <p:sp>
        <p:nvSpPr>
          <p:cNvPr id="83971" name="TextBox 1"/>
          <p:cNvSpPr txBox="1">
            <a:spLocks noChangeArrowheads="1"/>
          </p:cNvSpPr>
          <p:nvPr/>
        </p:nvSpPr>
        <p:spPr bwMode="auto">
          <a:xfrm>
            <a:off x="3886200" y="2428875"/>
            <a:ext cx="5095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solidFill>
                  <a:srgbClr val="000000"/>
                </a:solidFill>
              </a:rPr>
              <a:t>Distance vectors between electron and nucleus)</a:t>
            </a:r>
          </a:p>
        </p:txBody>
      </p:sp>
      <p:pic>
        <p:nvPicPr>
          <p:cNvPr id="83972" name="Picture 2" descr=" H\psi(\vec{r}_1,\, \vec{r}_2) = \Bigg[\sum_{i=1,2}\Bigg(-\frac{\hbar^2}{2\mu} \nabla^2_{r_i} -\frac{Ze^2}{4\pi\epsilon_0 r_i}\Bigg) - \frac{\hbar^2}{M} \nabla_{r_1} \cdot \nabla_{r_2} + \frac{e^2}{4\pi\epsilon_0 r_{12}} \Bigg]\psi(\vec{r}_1,\, \vec{r}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 y="947738"/>
            <a:ext cx="881221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Picture 4" descr=" \mu = \frac{mM}{m+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13" y="2146300"/>
            <a:ext cx="16335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4" name="Picture 6" descr=" \vec{r}_1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1000" y="2327275"/>
            <a:ext cx="304800"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5" name="Picture 8" descr=" \vec{r}_2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4088" y="2289175"/>
            <a:ext cx="376237"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6" name="Picture 10" descr=" r_{12} = |\vec{r_1} - \vec{r_2}|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150" y="3078163"/>
            <a:ext cx="22288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7" name="TextBox 1"/>
          <p:cNvSpPr txBox="1">
            <a:spLocks noChangeArrowheads="1"/>
          </p:cNvSpPr>
          <p:nvPr/>
        </p:nvSpPr>
        <p:spPr bwMode="auto">
          <a:xfrm>
            <a:off x="2160588" y="1684338"/>
            <a:ext cx="6646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solidFill>
                  <a:srgbClr val="000000"/>
                </a:solidFill>
              </a:rPr>
              <a:t>KE electron    e – nucleus    KE nucleus           electron-electron</a:t>
            </a:r>
          </a:p>
        </p:txBody>
      </p:sp>
      <p:sp>
        <p:nvSpPr>
          <p:cNvPr id="83978" name="TextBox 1"/>
          <p:cNvSpPr txBox="1">
            <a:spLocks noChangeArrowheads="1"/>
          </p:cNvSpPr>
          <p:nvPr/>
        </p:nvSpPr>
        <p:spPr bwMode="auto">
          <a:xfrm>
            <a:off x="387350" y="3733800"/>
            <a:ext cx="84788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solidFill>
                  <a:srgbClr val="000000"/>
                </a:solidFill>
              </a:rPr>
              <a:t>Heavy atoms: Born-Oppenheimer approximation, removes KE nucleus term.  In atomic units (ie, non-dimensionalized by constants):</a:t>
            </a:r>
          </a:p>
        </p:txBody>
      </p:sp>
      <p:pic>
        <p:nvPicPr>
          <p:cNvPr id="83979" name="Picture 12" descr=" H\psi(\vec{r}_1,\, \vec{r}_2) = \Bigg[-\frac{1}{2}\nabla^2_{r_1} - \frac{1}{2}\nabla^2_{r_2} - \frac{Z}{r_1} - \frac{Z}{r_2} + \frac{1}{r_{12}}\Bigg]\psi(\vec{r}_1,\, \vec{r}_2). "/>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800" y="4724400"/>
            <a:ext cx="74104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80" name="TextBox 1"/>
          <p:cNvSpPr txBox="1">
            <a:spLocks noChangeArrowheads="1"/>
          </p:cNvSpPr>
          <p:nvPr/>
        </p:nvSpPr>
        <p:spPr bwMode="auto">
          <a:xfrm>
            <a:off x="311150" y="5791200"/>
            <a:ext cx="84788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solidFill>
                  <a:srgbClr val="000000"/>
                </a:solidFill>
              </a:rPr>
              <a:t>Wavefunction now a function of x</a:t>
            </a:r>
            <a:r>
              <a:rPr lang="en-US" altLang="en-US" baseline="-25000">
                <a:solidFill>
                  <a:srgbClr val="000000"/>
                </a:solidFill>
              </a:rPr>
              <a:t>1</a:t>
            </a:r>
            <a:r>
              <a:rPr lang="en-US" altLang="en-US">
                <a:solidFill>
                  <a:srgbClr val="000000"/>
                </a:solidFill>
              </a:rPr>
              <a:t>, y</a:t>
            </a:r>
            <a:r>
              <a:rPr lang="en-US" altLang="en-US" baseline="-25000">
                <a:solidFill>
                  <a:srgbClr val="000000"/>
                </a:solidFill>
              </a:rPr>
              <a:t>1</a:t>
            </a:r>
            <a:r>
              <a:rPr lang="en-US" altLang="en-US">
                <a:solidFill>
                  <a:srgbClr val="000000"/>
                </a:solidFill>
              </a:rPr>
              <a:t>, z</a:t>
            </a:r>
            <a:r>
              <a:rPr lang="en-US" altLang="en-US" baseline="-25000">
                <a:solidFill>
                  <a:srgbClr val="000000"/>
                </a:solidFill>
              </a:rPr>
              <a:t>1</a:t>
            </a:r>
            <a:r>
              <a:rPr lang="en-US" altLang="en-US">
                <a:solidFill>
                  <a:srgbClr val="000000"/>
                </a:solidFill>
              </a:rPr>
              <a:t>, x</a:t>
            </a:r>
            <a:r>
              <a:rPr lang="en-US" altLang="en-US" baseline="-25000">
                <a:solidFill>
                  <a:srgbClr val="000000"/>
                </a:solidFill>
              </a:rPr>
              <a:t>2</a:t>
            </a:r>
            <a:r>
              <a:rPr lang="en-US" altLang="en-US">
                <a:solidFill>
                  <a:srgbClr val="000000"/>
                </a:solidFill>
              </a:rPr>
              <a:t>, y</a:t>
            </a:r>
            <a:r>
              <a:rPr lang="en-US" altLang="en-US" baseline="-25000">
                <a:solidFill>
                  <a:srgbClr val="000000"/>
                </a:solidFill>
              </a:rPr>
              <a:t>2</a:t>
            </a:r>
            <a:r>
              <a:rPr lang="en-US" altLang="en-US">
                <a:solidFill>
                  <a:srgbClr val="000000"/>
                </a:solidFill>
              </a:rPr>
              <a:t>, z</a:t>
            </a:r>
            <a:r>
              <a:rPr lang="en-US" altLang="en-US" baseline="-25000">
                <a:solidFill>
                  <a:srgbClr val="000000"/>
                </a:solidFill>
              </a:rPr>
              <a:t>2</a:t>
            </a:r>
            <a:r>
              <a:rPr lang="en-US" altLang="en-US">
                <a:solidFill>
                  <a:srgbClr val="000000"/>
                </a:solidFill>
              </a:rPr>
              <a:t> (or r</a:t>
            </a:r>
            <a:r>
              <a:rPr lang="en-US" altLang="en-US" baseline="-25000">
                <a:solidFill>
                  <a:srgbClr val="000000"/>
                </a:solidFill>
              </a:rPr>
              <a:t>1</a:t>
            </a:r>
            <a:r>
              <a:rPr lang="en-US" altLang="en-US">
                <a:solidFill>
                  <a:srgbClr val="000000"/>
                </a:solidFill>
              </a:rPr>
              <a:t>, </a:t>
            </a:r>
            <a:r>
              <a:rPr lang="en-US" altLang="en-US">
                <a:solidFill>
                  <a:srgbClr val="000000"/>
                </a:solidFill>
                <a:sym typeface="Symbol" panose="05050102010706020507" pitchFamily="18" charset="2"/>
              </a:rPr>
              <a:t></a:t>
            </a:r>
            <a:r>
              <a:rPr lang="en-US" altLang="en-US" baseline="-25000">
                <a:solidFill>
                  <a:srgbClr val="000000"/>
                </a:solidFill>
                <a:sym typeface="Symbol" panose="05050102010706020507" pitchFamily="18" charset="2"/>
              </a:rPr>
              <a:t>1</a:t>
            </a:r>
            <a:r>
              <a:rPr lang="en-US" altLang="en-US">
                <a:solidFill>
                  <a:srgbClr val="000000"/>
                </a:solidFill>
                <a:sym typeface="Symbol" panose="05050102010706020507" pitchFamily="18" charset="2"/>
              </a:rPr>
              <a:t>, </a:t>
            </a:r>
            <a:r>
              <a:rPr lang="en-US" altLang="en-US" baseline="-25000">
                <a:solidFill>
                  <a:srgbClr val="000000"/>
                </a:solidFill>
                <a:sym typeface="Symbol" panose="05050102010706020507" pitchFamily="18" charset="2"/>
              </a:rPr>
              <a:t>1</a:t>
            </a:r>
            <a:r>
              <a:rPr lang="en-US" altLang="en-US">
                <a:solidFill>
                  <a:srgbClr val="000000"/>
                </a:solidFill>
                <a:sym typeface="Symbol" panose="05050102010706020507" pitchFamily="18" charset="2"/>
              </a:rPr>
              <a:t>, r</a:t>
            </a:r>
            <a:r>
              <a:rPr lang="en-US" altLang="en-US" baseline="-25000">
                <a:solidFill>
                  <a:srgbClr val="000000"/>
                </a:solidFill>
                <a:sym typeface="Symbol" panose="05050102010706020507" pitchFamily="18" charset="2"/>
              </a:rPr>
              <a:t>2</a:t>
            </a:r>
            <a:r>
              <a:rPr lang="en-US" altLang="en-US">
                <a:solidFill>
                  <a:srgbClr val="000000"/>
                </a:solidFill>
                <a:sym typeface="Symbol" panose="05050102010706020507" pitchFamily="18" charset="2"/>
              </a:rPr>
              <a:t>, </a:t>
            </a:r>
            <a:r>
              <a:rPr lang="en-US" altLang="en-US" baseline="-25000">
                <a:solidFill>
                  <a:srgbClr val="000000"/>
                </a:solidFill>
                <a:sym typeface="Symbol" panose="05050102010706020507" pitchFamily="18" charset="2"/>
              </a:rPr>
              <a:t>2</a:t>
            </a:r>
            <a:r>
              <a:rPr lang="en-US" altLang="en-US">
                <a:solidFill>
                  <a:srgbClr val="000000"/>
                </a:solidFill>
                <a:sym typeface="Symbol" panose="05050102010706020507" pitchFamily="18" charset="2"/>
              </a:rPr>
              <a:t>, </a:t>
            </a:r>
            <a:r>
              <a:rPr lang="en-US" altLang="en-US" baseline="-25000">
                <a:solidFill>
                  <a:srgbClr val="000000"/>
                </a:solidFill>
                <a:sym typeface="Symbol" panose="05050102010706020507" pitchFamily="18" charset="2"/>
              </a:rPr>
              <a:t>2</a:t>
            </a:r>
            <a:r>
              <a:rPr lang="en-US" altLang="en-US">
                <a:solidFill>
                  <a:srgbClr val="000000"/>
                </a:solidFill>
                <a:sym typeface="Symbol" panose="05050102010706020507" pitchFamily="18" charset="2"/>
              </a:rPr>
              <a:t>). Because of electron-electron term, this is not separable in any coordinate system.  Must be solved by approximate methods.</a:t>
            </a:r>
            <a:endParaRPr lang="en-US" altLang="en-US">
              <a:solidFill>
                <a:srgbClr val="000000"/>
              </a:solidFill>
            </a:endParaRPr>
          </a:p>
        </p:txBody>
      </p:sp>
    </p:spTree>
    <p:extLst>
      <p:ext uri="{BB962C8B-B14F-4D97-AF65-F5344CB8AC3E}">
        <p14:creationId xmlns:p14="http://schemas.microsoft.com/office/powerpoint/2010/main" val="2244659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5"/>
          <p:cNvSpPr txBox="1">
            <a:spLocks noChangeArrowheads="1"/>
          </p:cNvSpPr>
          <p:nvPr/>
        </p:nvSpPr>
        <p:spPr bwMode="auto">
          <a:xfrm>
            <a:off x="112713" y="117475"/>
            <a:ext cx="881613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b="1" dirty="0">
                <a:solidFill>
                  <a:srgbClr val="000000"/>
                </a:solidFill>
              </a:rPr>
              <a:t>Directions to take in finding an approximate solution for a multiple electron system:</a:t>
            </a:r>
            <a:endParaRPr lang="en-US" altLang="en-US" sz="2400" dirty="0">
              <a:solidFill>
                <a:srgbClr val="000000"/>
              </a:solidFill>
            </a:endParaRPr>
          </a:p>
        </p:txBody>
      </p:sp>
      <p:sp>
        <p:nvSpPr>
          <p:cNvPr id="82947" name="TextBox 1"/>
          <p:cNvSpPr txBox="1">
            <a:spLocks noChangeArrowheads="1"/>
          </p:cNvSpPr>
          <p:nvPr/>
        </p:nvSpPr>
        <p:spPr bwMode="auto">
          <a:xfrm>
            <a:off x="381000" y="1143000"/>
            <a:ext cx="86106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b="1" dirty="0">
                <a:solidFill>
                  <a:srgbClr val="000000"/>
                </a:solidFill>
              </a:rPr>
              <a:t>“Wavefunction based” </a:t>
            </a:r>
            <a:r>
              <a:rPr lang="en-US" altLang="en-US" dirty="0">
                <a:solidFill>
                  <a:srgbClr val="000000"/>
                </a:solidFill>
              </a:rPr>
              <a:t>– we have the “right equation” but will need to find an approximate solution</a:t>
            </a:r>
          </a:p>
          <a:p>
            <a:pPr eaLnBrk="1" hangingPunct="1"/>
            <a:endParaRPr lang="en-US" altLang="en-US" dirty="0">
              <a:solidFill>
                <a:srgbClr val="000000"/>
              </a:solidFill>
              <a:sym typeface="Symbol" panose="05050102010706020507" pitchFamily="18" charset="2"/>
            </a:endParaRPr>
          </a:p>
          <a:p>
            <a:pPr eaLnBrk="1" hangingPunct="1"/>
            <a:r>
              <a:rPr lang="en-US" altLang="en-US" b="1" dirty="0">
                <a:solidFill>
                  <a:srgbClr val="000000"/>
                </a:solidFill>
                <a:sym typeface="Symbol" panose="05050102010706020507" pitchFamily="18" charset="2"/>
              </a:rPr>
              <a:t>“Density functional theory” </a:t>
            </a:r>
            <a:r>
              <a:rPr lang="en-US" altLang="en-US" dirty="0">
                <a:solidFill>
                  <a:srgbClr val="000000"/>
                </a:solidFill>
                <a:sym typeface="Symbol" panose="05050102010706020507" pitchFamily="18" charset="2"/>
              </a:rPr>
              <a:t>– recast the problem to finding the total electron density rather than the set of wavefunctions</a:t>
            </a:r>
          </a:p>
          <a:p>
            <a:pPr eaLnBrk="1" hangingPunct="1"/>
            <a:endParaRPr lang="en-US" altLang="en-US" dirty="0">
              <a:solidFill>
                <a:srgbClr val="000000"/>
              </a:solidFill>
              <a:sym typeface="Symbol" panose="05050102010706020507" pitchFamily="18" charset="2"/>
            </a:endParaRPr>
          </a:p>
          <a:p>
            <a:pPr eaLnBrk="1" hangingPunct="1"/>
            <a:endParaRPr lang="en-US" altLang="en-US" dirty="0">
              <a:solidFill>
                <a:srgbClr val="000000"/>
              </a:solidFill>
              <a:sym typeface="Symbol" panose="05050102010706020507" pitchFamily="18" charset="2"/>
            </a:endParaRPr>
          </a:p>
          <a:p>
            <a:pPr eaLnBrk="1" hangingPunct="1"/>
            <a:endParaRPr lang="en-US" altLang="en-US" dirty="0">
              <a:solidFill>
                <a:srgbClr val="000000"/>
              </a:solidFill>
            </a:endParaRPr>
          </a:p>
          <a:p>
            <a:pPr eaLnBrk="1" hangingPunct="1"/>
            <a:endParaRPr lang="en-US" altLang="en-US" dirty="0">
              <a:solidFill>
                <a:srgbClr val="000000"/>
              </a:solidFill>
            </a:endParaRPr>
          </a:p>
          <a:p>
            <a:pPr eaLnBrk="1" hangingPunct="1"/>
            <a:r>
              <a:rPr lang="en-US" altLang="en-US" dirty="0">
                <a:solidFill>
                  <a:srgbClr val="000000"/>
                </a:solidFill>
              </a:rPr>
              <a:t>Try to write an equation for the total energy of the system using n(r) instead of wavefunctions.  This isn’t quite as a large a “reset” as it initially seems, but let’s just review the underlying theory for now, afternoon we’ll then talk about executing computationally.</a:t>
            </a:r>
          </a:p>
        </p:txBody>
      </p:sp>
      <p:pic>
        <p:nvPicPr>
          <p:cNvPr id="4" name="Picture 3">
            <a:extLst>
              <a:ext uri="{FF2B5EF4-FFF2-40B4-BE49-F238E27FC236}">
                <a16:creationId xmlns:a16="http://schemas.microsoft.com/office/drawing/2014/main" id="{E80C3D59-B52C-1903-0F9D-774A269E76C6}"/>
              </a:ext>
            </a:extLst>
          </p:cNvPr>
          <p:cNvPicPr>
            <a:picLocks noChangeAspect="1"/>
          </p:cNvPicPr>
          <p:nvPr/>
        </p:nvPicPr>
        <p:blipFill rotWithShape="1">
          <a:blip r:embed="rId3"/>
          <a:srcRect l="40555" t="48987" r="26268" b="29798"/>
          <a:stretch/>
        </p:blipFill>
        <p:spPr>
          <a:xfrm>
            <a:off x="2259106" y="2659734"/>
            <a:ext cx="2519082" cy="986118"/>
          </a:xfrm>
          <a:prstGeom prst="rect">
            <a:avLst/>
          </a:prstGeom>
        </p:spPr>
      </p:pic>
    </p:spTree>
    <p:extLst>
      <p:ext uri="{BB962C8B-B14F-4D97-AF65-F5344CB8AC3E}">
        <p14:creationId xmlns:p14="http://schemas.microsoft.com/office/powerpoint/2010/main" val="2931825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9200" y="6048375"/>
            <a:ext cx="6896100" cy="809625"/>
          </a:xfrm>
          <a:prstGeom prst="rect">
            <a:avLst/>
          </a:prstGeom>
        </p:spPr>
      </p:pic>
      <p:pic>
        <p:nvPicPr>
          <p:cNvPr id="2" name="Picture 1"/>
          <p:cNvPicPr>
            <a:picLocks noChangeAspect="1"/>
          </p:cNvPicPr>
          <p:nvPr/>
        </p:nvPicPr>
        <p:blipFill>
          <a:blip r:embed="rId3"/>
          <a:stretch>
            <a:fillRect/>
          </a:stretch>
        </p:blipFill>
        <p:spPr>
          <a:xfrm>
            <a:off x="676968" y="0"/>
            <a:ext cx="7592812" cy="4648200"/>
          </a:xfrm>
          <a:prstGeom prst="rect">
            <a:avLst/>
          </a:prstGeom>
        </p:spPr>
      </p:pic>
      <p:pic>
        <p:nvPicPr>
          <p:cNvPr id="3" name="Picture 2"/>
          <p:cNvPicPr>
            <a:picLocks noChangeAspect="1"/>
          </p:cNvPicPr>
          <p:nvPr/>
        </p:nvPicPr>
        <p:blipFill>
          <a:blip r:embed="rId4"/>
          <a:stretch>
            <a:fillRect/>
          </a:stretch>
        </p:blipFill>
        <p:spPr>
          <a:xfrm>
            <a:off x="943323" y="4114800"/>
            <a:ext cx="7305675" cy="2095500"/>
          </a:xfrm>
          <a:prstGeom prst="rect">
            <a:avLst/>
          </a:prstGeom>
        </p:spPr>
      </p:pic>
    </p:spTree>
    <p:extLst>
      <p:ext uri="{BB962C8B-B14F-4D97-AF65-F5344CB8AC3E}">
        <p14:creationId xmlns:p14="http://schemas.microsoft.com/office/powerpoint/2010/main" val="3584456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3"/>
          <p:cNvSpPr txBox="1">
            <a:spLocks noChangeArrowheads="1"/>
          </p:cNvSpPr>
          <p:nvPr/>
        </p:nvSpPr>
        <p:spPr bwMode="auto">
          <a:xfrm>
            <a:off x="1838325" y="254000"/>
            <a:ext cx="48269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t>Quantum Mechanics Basics – Our Objectives</a:t>
            </a:r>
          </a:p>
        </p:txBody>
      </p:sp>
      <p:sp>
        <p:nvSpPr>
          <p:cNvPr id="20483" name="Text Box 3"/>
          <p:cNvSpPr txBox="1">
            <a:spLocks noChangeArrowheads="1"/>
          </p:cNvSpPr>
          <p:nvPr/>
        </p:nvSpPr>
        <p:spPr bwMode="auto">
          <a:xfrm>
            <a:off x="228600" y="838200"/>
            <a:ext cx="8610600"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t>Survey 1-1.5 semesters of QM in &lt;50 minutes</a:t>
            </a:r>
          </a:p>
          <a:p>
            <a:pPr eaLnBrk="1" hangingPunct="1"/>
            <a:endParaRPr lang="en-US" altLang="en-US" dirty="0"/>
          </a:p>
          <a:p>
            <a:pPr eaLnBrk="1" hangingPunct="1"/>
            <a:endParaRPr lang="en-US" altLang="en-US" dirty="0"/>
          </a:p>
          <a:p>
            <a:pPr eaLnBrk="1" hangingPunct="1"/>
            <a:r>
              <a:rPr lang="en-US" altLang="en-US" dirty="0"/>
              <a:t>Students should be able to:</a:t>
            </a:r>
          </a:p>
          <a:p>
            <a:pPr eaLnBrk="1" hangingPunct="1"/>
            <a:endParaRPr lang="en-US" altLang="en-US" dirty="0"/>
          </a:p>
          <a:p>
            <a:pPr eaLnBrk="1" hangingPunct="1"/>
            <a:r>
              <a:rPr lang="en-US" altLang="en-US" dirty="0"/>
              <a:t>Explain the general mathematical structure of quantum mechanics</a:t>
            </a:r>
          </a:p>
          <a:p>
            <a:pPr eaLnBrk="1" hangingPunct="1"/>
            <a:endParaRPr lang="en-US" altLang="en-US" dirty="0"/>
          </a:p>
          <a:p>
            <a:pPr eaLnBrk="1" hangingPunct="1"/>
            <a:r>
              <a:rPr lang="en-US" altLang="en-US" dirty="0"/>
              <a:t>Identify the major computational choices involved in using computational quantum mechanical methods</a:t>
            </a:r>
          </a:p>
          <a:p>
            <a:pPr eaLnBrk="1" hangingPunct="1"/>
            <a:endParaRPr lang="en-US" altLang="en-US" dirty="0"/>
          </a:p>
          <a:p>
            <a:pPr eaLnBrk="1" hangingPunct="1"/>
            <a:r>
              <a:rPr lang="en-US" altLang="en-US" dirty="0"/>
              <a:t>Apply computational quantum mechanics to a problem of interest</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solidFill>
                  <a:srgbClr val="000099"/>
                </a:solidFill>
              </a:rPr>
              <a:t>We will have to skip much of the math and breadth of methods, but will aim to meet the above objectives such that you can </a:t>
            </a:r>
            <a:r>
              <a:rPr lang="en-US" altLang="en-US" u="sng" dirty="0">
                <a:solidFill>
                  <a:srgbClr val="000099"/>
                </a:solidFill>
              </a:rPr>
              <a:t>comprehend research using computational quantum mechanical techniques </a:t>
            </a:r>
            <a:r>
              <a:rPr lang="en-US" altLang="en-US" dirty="0">
                <a:solidFill>
                  <a:srgbClr val="000099"/>
                </a:solidFill>
              </a:rPr>
              <a:t>and </a:t>
            </a:r>
            <a:r>
              <a:rPr lang="en-US" altLang="en-US" u="sng" dirty="0">
                <a:solidFill>
                  <a:srgbClr val="000099"/>
                </a:solidFill>
              </a:rPr>
              <a:t>be intelligent users of available computational methods.</a:t>
            </a:r>
          </a:p>
          <a:p>
            <a:pPr eaLnBrk="1" hangingPunct="1"/>
            <a:endParaRPr lang="en-US" altLang="en-US" u="sng" dirty="0">
              <a:solidFill>
                <a:srgbClr val="000099"/>
              </a:solidFill>
            </a:endParaRPr>
          </a:p>
        </p:txBody>
      </p:sp>
    </p:spTree>
    <p:extLst>
      <p:ext uri="{BB962C8B-B14F-4D97-AF65-F5344CB8AC3E}">
        <p14:creationId xmlns:p14="http://schemas.microsoft.com/office/powerpoint/2010/main" val="1927688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5"/>
          <p:cNvSpPr txBox="1">
            <a:spLocks noChangeArrowheads="1"/>
          </p:cNvSpPr>
          <p:nvPr/>
        </p:nvSpPr>
        <p:spPr bwMode="auto">
          <a:xfrm>
            <a:off x="112713" y="117475"/>
            <a:ext cx="90312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“Orbital-free density functional theory” – great in theory, but not very useful because we don’t know how to write the KE in terms of the density</a:t>
            </a:r>
            <a:endPar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3795" name="TextBox 1"/>
          <p:cNvSpPr txBox="1">
            <a:spLocks noChangeArrowheads="1"/>
          </p:cNvSpPr>
          <p:nvPr/>
        </p:nvSpPr>
        <p:spPr bwMode="auto">
          <a:xfrm>
            <a:off x="123224" y="1495097"/>
            <a:ext cx="8890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Write all terms: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1"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1"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KE of electrons + electron-nuclear attraction + electron-electron repulsion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1"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as functionals of the electron density F((</a:t>
            </a:r>
            <a:r>
              <a:rPr kumimoji="0" lang="en-US" altLang="en-US" sz="18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x,y,z</a:t>
            </a: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 functional</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Issue: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Neon atom: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KE = 128.9 au</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Exchange = -12.1 au</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Correlation = -0.4 au</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The KE is large, and unknown how to write in terms of the density.  Very sensitive to how this is written.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Orbital free DFT comes across like force-field development with a complex function</a:t>
            </a:r>
          </a:p>
        </p:txBody>
      </p:sp>
    </p:spTree>
    <p:extLst>
      <p:ext uri="{BB962C8B-B14F-4D97-AF65-F5344CB8AC3E}">
        <p14:creationId xmlns:p14="http://schemas.microsoft.com/office/powerpoint/2010/main" val="2151073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 y="606972"/>
            <a:ext cx="9050338"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5">
            <a:extLst>
              <a:ext uri="{FF2B5EF4-FFF2-40B4-BE49-F238E27FC236}">
                <a16:creationId xmlns:a16="http://schemas.microsoft.com/office/drawing/2014/main" id="{C86855E0-5A2E-9136-8348-5E043BB7513A}"/>
              </a:ext>
            </a:extLst>
          </p:cNvPr>
          <p:cNvSpPr txBox="1">
            <a:spLocks noChangeArrowheads="1"/>
          </p:cNvSpPr>
          <p:nvPr/>
        </p:nvSpPr>
        <p:spPr bwMode="auto">
          <a:xfrm>
            <a:off x="112713" y="117475"/>
            <a:ext cx="8816134" cy="1200329"/>
          </a:xfrm>
          <a:prstGeom prst="rect">
            <a:avLst/>
          </a:prstGeom>
          <a:solidFill>
            <a:schemeClr val="bg1"/>
          </a:solidFill>
          <a:ln>
            <a:noFill/>
          </a:ln>
        </p:spPr>
        <p:txBody>
          <a:bodyPr wrap="squar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b="1" dirty="0">
                <a:solidFill>
                  <a:srgbClr val="000000"/>
                </a:solidFill>
              </a:rPr>
              <a:t>Kohn-Sham equations re-invoke the (non-interacting) wavefunction for the kinetic energy term.  Discuss more tomorrow….</a:t>
            </a:r>
            <a:endParaRPr lang="en-US" altLang="en-US" sz="2400" dirty="0">
              <a:solidFill>
                <a:srgbClr val="000000"/>
              </a:solidFill>
            </a:endParaRPr>
          </a:p>
        </p:txBody>
      </p:sp>
    </p:spTree>
    <p:extLst>
      <p:ext uri="{BB962C8B-B14F-4D97-AF65-F5344CB8AC3E}">
        <p14:creationId xmlns:p14="http://schemas.microsoft.com/office/powerpoint/2010/main" val="9156525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2057400" y="914400"/>
            <a:ext cx="15240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tIns="320040"/>
          <a:lstStyle>
            <a:lvl1pPr marL="342900" indent="-342900"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en-US" altLang="en-US" sz="2000" b="0" i="0" u="none" strike="noStrike" kern="1200" cap="none" spc="0" normalizeH="0" baseline="0" noProof="0">
              <a:ln>
                <a:noFill/>
              </a:ln>
              <a:solidFill>
                <a:srgbClr val="FF3300"/>
              </a:solidFill>
              <a:effectLst/>
              <a:uLnTx/>
              <a:uFillTx/>
              <a:latin typeface="Times New Roman" panose="02020603050405020304" pitchFamily="18" charset="0"/>
              <a:ea typeface="MS PGothic" panose="020B0600070205080204" pitchFamily="34" charset="-128"/>
              <a:cs typeface="+mn-cs"/>
            </a:endParaRPr>
          </a:p>
        </p:txBody>
      </p:sp>
      <p:sp>
        <p:nvSpPr>
          <p:cNvPr id="64515" name="Rectangle 8"/>
          <p:cNvSpPr>
            <a:spLocks noChangeArrowheads="1"/>
          </p:cNvSpPr>
          <p:nvPr/>
        </p:nvSpPr>
        <p:spPr bwMode="auto">
          <a:xfrm>
            <a:off x="2133600" y="3322638"/>
            <a:ext cx="2514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tIns="320040"/>
          <a:lstStyle>
            <a:lvl1pPr marL="342900" indent="-342900"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en-US" altLang="en-US" sz="2000" b="0" i="0" u="none" strike="noStrike" kern="1200" cap="none" spc="0" normalizeH="0" baseline="0" noProof="0">
              <a:ln>
                <a:noFill/>
              </a:ln>
              <a:solidFill>
                <a:srgbClr val="FF3300"/>
              </a:solidFill>
              <a:effectLst/>
              <a:uLnTx/>
              <a:uFillTx/>
              <a:latin typeface="Times New Roman" panose="02020603050405020304" pitchFamily="18" charset="0"/>
              <a:ea typeface="MS PGothic" panose="020B0600070205080204" pitchFamily="34" charset="-128"/>
              <a:cs typeface="+mn-cs"/>
            </a:endParaRPr>
          </a:p>
        </p:txBody>
      </p:sp>
      <p:sp>
        <p:nvSpPr>
          <p:cNvPr id="64516" name="TextBox 1"/>
          <p:cNvSpPr txBox="1">
            <a:spLocks noChangeArrowheads="1"/>
          </p:cNvSpPr>
          <p:nvPr/>
        </p:nvSpPr>
        <p:spPr bwMode="auto">
          <a:xfrm>
            <a:off x="123825" y="112713"/>
            <a:ext cx="8662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Kohn-Sham density functional theory basics</a:t>
            </a:r>
          </a:p>
        </p:txBody>
      </p:sp>
      <p:pic>
        <p:nvPicPr>
          <p:cNvPr id="645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 y="574675"/>
            <a:ext cx="9783763"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518" name="Left Brace 4"/>
          <p:cNvSpPr>
            <a:spLocks/>
          </p:cNvSpPr>
          <p:nvPr/>
        </p:nvSpPr>
        <p:spPr bwMode="auto">
          <a:xfrm rot="-5400000">
            <a:off x="2133600" y="461963"/>
            <a:ext cx="269875" cy="1838325"/>
          </a:xfrm>
          <a:prstGeom prst="leftBrace">
            <a:avLst>
              <a:gd name="adj1" fmla="val 8294"/>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20040"/>
          <a:lstStyle>
            <a:lvl1pPr marL="342900" indent="-342900"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en-US" altLang="en-US" sz="2000" b="0" i="0" u="none" strike="noStrike" kern="1200" cap="none" spc="0" normalizeH="0" baseline="0" noProof="0">
              <a:ln>
                <a:noFill/>
              </a:ln>
              <a:solidFill>
                <a:srgbClr val="FF3300"/>
              </a:solidFill>
              <a:effectLst/>
              <a:uLnTx/>
              <a:uFillTx/>
              <a:latin typeface="Times New Roman" panose="02020603050405020304" pitchFamily="18" charset="0"/>
              <a:ea typeface="MS PGothic" panose="020B0600070205080204" pitchFamily="34" charset="-128"/>
              <a:cs typeface="+mn-cs"/>
            </a:endParaRPr>
          </a:p>
        </p:txBody>
      </p:sp>
      <p:sp>
        <p:nvSpPr>
          <p:cNvPr id="64519" name="TextBox 5"/>
          <p:cNvSpPr txBox="1">
            <a:spLocks noChangeArrowheads="1"/>
          </p:cNvSpPr>
          <p:nvPr/>
        </p:nvSpPr>
        <p:spPr bwMode="auto">
          <a:xfrm>
            <a:off x="1144588" y="1516063"/>
            <a:ext cx="22367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1"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rPr>
              <a:t>electron kinetic energy</a:t>
            </a:r>
          </a:p>
        </p:txBody>
      </p:sp>
      <p:sp>
        <p:nvSpPr>
          <p:cNvPr id="64520" name="Left Brace 10"/>
          <p:cNvSpPr>
            <a:spLocks/>
          </p:cNvSpPr>
          <p:nvPr/>
        </p:nvSpPr>
        <p:spPr bwMode="auto">
          <a:xfrm rot="-5400000">
            <a:off x="3865563" y="742950"/>
            <a:ext cx="242887" cy="1249363"/>
          </a:xfrm>
          <a:prstGeom prst="leftBrace">
            <a:avLst>
              <a:gd name="adj1" fmla="val 8359"/>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20040"/>
          <a:lstStyle>
            <a:lvl1pPr marL="342900" indent="-342900"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en-US" altLang="en-US" sz="2000" b="0" i="0" u="none" strike="noStrike" kern="1200" cap="none" spc="0" normalizeH="0" baseline="0" noProof="0">
              <a:ln>
                <a:noFill/>
              </a:ln>
              <a:solidFill>
                <a:srgbClr val="FF3300"/>
              </a:solidFill>
              <a:effectLst/>
              <a:uLnTx/>
              <a:uFillTx/>
              <a:latin typeface="Times New Roman" panose="02020603050405020304" pitchFamily="18" charset="0"/>
              <a:ea typeface="MS PGothic" panose="020B0600070205080204" pitchFamily="34" charset="-128"/>
              <a:cs typeface="+mn-cs"/>
            </a:endParaRPr>
          </a:p>
        </p:txBody>
      </p:sp>
      <p:sp>
        <p:nvSpPr>
          <p:cNvPr id="64521" name="TextBox 11"/>
          <p:cNvSpPr txBox="1">
            <a:spLocks noChangeArrowheads="1"/>
          </p:cNvSpPr>
          <p:nvPr/>
        </p:nvSpPr>
        <p:spPr bwMode="auto">
          <a:xfrm>
            <a:off x="3381375" y="1514475"/>
            <a:ext cx="15049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1"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rPr>
              <a:t>electron nuclei</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1"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rPr>
              <a:t>Coulomb</a:t>
            </a:r>
          </a:p>
        </p:txBody>
      </p:sp>
      <p:sp>
        <p:nvSpPr>
          <p:cNvPr id="64522" name="Left Brace 12"/>
          <p:cNvSpPr>
            <a:spLocks/>
          </p:cNvSpPr>
          <p:nvPr/>
        </p:nvSpPr>
        <p:spPr bwMode="auto">
          <a:xfrm rot="-5400000">
            <a:off x="5652294" y="400844"/>
            <a:ext cx="244475" cy="1931987"/>
          </a:xfrm>
          <a:prstGeom prst="leftBrace">
            <a:avLst>
              <a:gd name="adj1" fmla="val 8342"/>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20040"/>
          <a:lstStyle>
            <a:lvl1pPr marL="342900" indent="-342900"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en-US" altLang="en-US" sz="2000" b="0" i="0" u="none" strike="noStrike" kern="1200" cap="none" spc="0" normalizeH="0" baseline="0" noProof="0">
              <a:ln>
                <a:noFill/>
              </a:ln>
              <a:solidFill>
                <a:srgbClr val="FF3300"/>
              </a:solidFill>
              <a:effectLst/>
              <a:uLnTx/>
              <a:uFillTx/>
              <a:latin typeface="Times New Roman" panose="02020603050405020304" pitchFamily="18" charset="0"/>
              <a:ea typeface="MS PGothic" panose="020B0600070205080204" pitchFamily="34" charset="-128"/>
              <a:cs typeface="+mn-cs"/>
            </a:endParaRPr>
          </a:p>
        </p:txBody>
      </p:sp>
      <p:sp>
        <p:nvSpPr>
          <p:cNvPr id="64523" name="TextBox 13"/>
          <p:cNvSpPr txBox="1">
            <a:spLocks noChangeArrowheads="1"/>
          </p:cNvSpPr>
          <p:nvPr/>
        </p:nvSpPr>
        <p:spPr bwMode="auto">
          <a:xfrm>
            <a:off x="4957763" y="1500188"/>
            <a:ext cx="19431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1"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rPr>
              <a:t>electron electron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1"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rPr>
              <a:t>“average” Coulomb</a:t>
            </a:r>
          </a:p>
        </p:txBody>
      </p:sp>
      <p:sp>
        <p:nvSpPr>
          <p:cNvPr id="64524" name="Left Brace 14"/>
          <p:cNvSpPr>
            <a:spLocks/>
          </p:cNvSpPr>
          <p:nvPr/>
        </p:nvSpPr>
        <p:spPr bwMode="auto">
          <a:xfrm rot="-5400000">
            <a:off x="7227888" y="919163"/>
            <a:ext cx="242887" cy="896937"/>
          </a:xfrm>
          <a:prstGeom prst="leftBrace">
            <a:avLst>
              <a:gd name="adj1" fmla="val 8326"/>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20040"/>
          <a:lstStyle>
            <a:lvl1pPr marL="342900" indent="-342900"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en-US" altLang="en-US" sz="2000" b="0" i="0" u="none" strike="noStrike" kern="1200" cap="none" spc="0" normalizeH="0" baseline="0" noProof="0">
              <a:ln>
                <a:noFill/>
              </a:ln>
              <a:solidFill>
                <a:srgbClr val="FF3300"/>
              </a:solidFill>
              <a:effectLst/>
              <a:uLnTx/>
              <a:uFillTx/>
              <a:latin typeface="Times New Roman" panose="02020603050405020304" pitchFamily="18" charset="0"/>
              <a:ea typeface="MS PGothic" panose="020B0600070205080204" pitchFamily="34" charset="-128"/>
              <a:cs typeface="+mn-cs"/>
            </a:endParaRPr>
          </a:p>
        </p:txBody>
      </p:sp>
      <p:sp>
        <p:nvSpPr>
          <p:cNvPr id="64525" name="TextBox 15"/>
          <p:cNvSpPr txBox="1">
            <a:spLocks noChangeArrowheads="1"/>
          </p:cNvSpPr>
          <p:nvPr/>
        </p:nvSpPr>
        <p:spPr bwMode="auto">
          <a:xfrm>
            <a:off x="6853238" y="1476375"/>
            <a:ext cx="13049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1"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rPr>
              <a:t>electron exchange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1"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rPr>
              <a:t>+correlation</a:t>
            </a:r>
          </a:p>
        </p:txBody>
      </p:sp>
      <p:sp>
        <p:nvSpPr>
          <p:cNvPr id="64526" name="Left Brace 16"/>
          <p:cNvSpPr>
            <a:spLocks/>
          </p:cNvSpPr>
          <p:nvPr/>
        </p:nvSpPr>
        <p:spPr bwMode="auto">
          <a:xfrm rot="-5400000">
            <a:off x="8258175" y="890588"/>
            <a:ext cx="249237" cy="973138"/>
          </a:xfrm>
          <a:prstGeom prst="leftBrace">
            <a:avLst>
              <a:gd name="adj1" fmla="val 8333"/>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20040"/>
          <a:lstStyle>
            <a:lvl1pPr marL="342900" indent="-342900"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en-US" altLang="en-US" sz="2000" b="0" i="0" u="none" strike="noStrike" kern="1200" cap="none" spc="0" normalizeH="0" baseline="0" noProof="0">
              <a:ln>
                <a:noFill/>
              </a:ln>
              <a:solidFill>
                <a:srgbClr val="FF3300"/>
              </a:solidFill>
              <a:effectLst/>
              <a:uLnTx/>
              <a:uFillTx/>
              <a:latin typeface="Times New Roman" panose="02020603050405020304" pitchFamily="18" charset="0"/>
              <a:ea typeface="MS PGothic" panose="020B0600070205080204" pitchFamily="34" charset="-128"/>
              <a:cs typeface="+mn-cs"/>
            </a:endParaRPr>
          </a:p>
        </p:txBody>
      </p:sp>
      <p:sp>
        <p:nvSpPr>
          <p:cNvPr id="64527" name="TextBox 17"/>
          <p:cNvSpPr txBox="1">
            <a:spLocks noChangeArrowheads="1"/>
          </p:cNvSpPr>
          <p:nvPr/>
        </p:nvSpPr>
        <p:spPr bwMode="auto">
          <a:xfrm>
            <a:off x="7758113" y="358775"/>
            <a:ext cx="13779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1"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rPr>
              <a:t>nuclei-nuclei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1"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rPr>
              <a:t>Coulombic</a:t>
            </a:r>
          </a:p>
        </p:txBody>
      </p:sp>
      <p:pic>
        <p:nvPicPr>
          <p:cNvPr id="6452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 y="2446338"/>
            <a:ext cx="6470650" cy="1211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2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025" y="3746500"/>
            <a:ext cx="341947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9375" y="4724400"/>
            <a:ext cx="26320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3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9713" y="4738688"/>
            <a:ext cx="5132387"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6947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2057400" y="914400"/>
            <a:ext cx="15240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tIns="320040"/>
          <a:lstStyle>
            <a:lvl1pPr marL="342900" indent="-342900"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en-US" altLang="en-US" sz="2000" b="0" i="0" u="none" strike="noStrike" kern="1200" cap="none" spc="0" normalizeH="0" baseline="0" noProof="0">
              <a:ln>
                <a:noFill/>
              </a:ln>
              <a:solidFill>
                <a:srgbClr val="FF3300"/>
              </a:solidFill>
              <a:effectLst/>
              <a:uLnTx/>
              <a:uFillTx/>
              <a:latin typeface="Times New Roman" panose="02020603050405020304" pitchFamily="18" charset="0"/>
              <a:ea typeface="MS PGothic" panose="020B0600070205080204" pitchFamily="34" charset="-128"/>
              <a:cs typeface="+mn-cs"/>
            </a:endParaRPr>
          </a:p>
        </p:txBody>
      </p:sp>
      <p:sp>
        <p:nvSpPr>
          <p:cNvPr id="64515" name="Rectangle 8"/>
          <p:cNvSpPr>
            <a:spLocks noChangeArrowheads="1"/>
          </p:cNvSpPr>
          <p:nvPr/>
        </p:nvSpPr>
        <p:spPr bwMode="auto">
          <a:xfrm>
            <a:off x="2133600" y="3322638"/>
            <a:ext cx="2514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tIns="320040"/>
          <a:lstStyle>
            <a:lvl1pPr marL="342900" indent="-342900"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en-US" altLang="en-US" sz="2000" b="0" i="0" u="none" strike="noStrike" kern="1200" cap="none" spc="0" normalizeH="0" baseline="0" noProof="0">
              <a:ln>
                <a:noFill/>
              </a:ln>
              <a:solidFill>
                <a:srgbClr val="FF3300"/>
              </a:solidFill>
              <a:effectLst/>
              <a:uLnTx/>
              <a:uFillTx/>
              <a:latin typeface="Times New Roman" panose="02020603050405020304" pitchFamily="18" charset="0"/>
              <a:ea typeface="MS PGothic" panose="020B0600070205080204" pitchFamily="34" charset="-128"/>
              <a:cs typeface="+mn-cs"/>
            </a:endParaRPr>
          </a:p>
        </p:txBody>
      </p:sp>
      <p:sp>
        <p:nvSpPr>
          <p:cNvPr id="64516" name="TextBox 1"/>
          <p:cNvSpPr txBox="1">
            <a:spLocks noChangeArrowheads="1"/>
          </p:cNvSpPr>
          <p:nvPr/>
        </p:nvSpPr>
        <p:spPr bwMode="auto">
          <a:xfrm>
            <a:off x="123825" y="112713"/>
            <a:ext cx="8662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Kohn-Sham density functional theory basics</a:t>
            </a:r>
          </a:p>
        </p:txBody>
      </p:sp>
      <p:pic>
        <p:nvPicPr>
          <p:cNvPr id="645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 y="574675"/>
            <a:ext cx="9783763"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518" name="Left Brace 4"/>
          <p:cNvSpPr>
            <a:spLocks/>
          </p:cNvSpPr>
          <p:nvPr/>
        </p:nvSpPr>
        <p:spPr bwMode="auto">
          <a:xfrm rot="-5400000">
            <a:off x="2133600" y="461963"/>
            <a:ext cx="269875" cy="1838325"/>
          </a:xfrm>
          <a:prstGeom prst="leftBrace">
            <a:avLst>
              <a:gd name="adj1" fmla="val 8294"/>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20040"/>
          <a:lstStyle>
            <a:lvl1pPr marL="342900" indent="-342900"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en-US" altLang="en-US" sz="2000" b="0" i="0" u="none" strike="noStrike" kern="1200" cap="none" spc="0" normalizeH="0" baseline="0" noProof="0">
              <a:ln>
                <a:noFill/>
              </a:ln>
              <a:solidFill>
                <a:srgbClr val="FF3300"/>
              </a:solidFill>
              <a:effectLst/>
              <a:uLnTx/>
              <a:uFillTx/>
              <a:latin typeface="Times New Roman" panose="02020603050405020304" pitchFamily="18" charset="0"/>
              <a:ea typeface="MS PGothic" panose="020B0600070205080204" pitchFamily="34" charset="-128"/>
              <a:cs typeface="+mn-cs"/>
            </a:endParaRPr>
          </a:p>
        </p:txBody>
      </p:sp>
      <p:sp>
        <p:nvSpPr>
          <p:cNvPr id="64519" name="TextBox 5"/>
          <p:cNvSpPr txBox="1">
            <a:spLocks noChangeArrowheads="1"/>
          </p:cNvSpPr>
          <p:nvPr/>
        </p:nvSpPr>
        <p:spPr bwMode="auto">
          <a:xfrm>
            <a:off x="1144588" y="1516063"/>
            <a:ext cx="364394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1"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mn-cs"/>
              </a:rPr>
              <a:t>What does each term here represent?</a:t>
            </a:r>
          </a:p>
        </p:txBody>
      </p:sp>
      <p:sp>
        <p:nvSpPr>
          <p:cNvPr id="64520" name="Left Brace 10"/>
          <p:cNvSpPr>
            <a:spLocks/>
          </p:cNvSpPr>
          <p:nvPr/>
        </p:nvSpPr>
        <p:spPr bwMode="auto">
          <a:xfrm rot="-5400000">
            <a:off x="3865563" y="742950"/>
            <a:ext cx="242887" cy="1249363"/>
          </a:xfrm>
          <a:prstGeom prst="leftBrace">
            <a:avLst>
              <a:gd name="adj1" fmla="val 8359"/>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20040"/>
          <a:lstStyle>
            <a:lvl1pPr marL="342900" indent="-342900"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en-US" altLang="en-US" sz="2000" b="0" i="0" u="none" strike="noStrike" kern="1200" cap="none" spc="0" normalizeH="0" baseline="0" noProof="0">
              <a:ln>
                <a:noFill/>
              </a:ln>
              <a:solidFill>
                <a:srgbClr val="FF3300"/>
              </a:solidFill>
              <a:effectLst/>
              <a:uLnTx/>
              <a:uFillTx/>
              <a:latin typeface="Times New Roman" panose="02020603050405020304" pitchFamily="18" charset="0"/>
              <a:ea typeface="MS PGothic" panose="020B0600070205080204" pitchFamily="34" charset="-128"/>
              <a:cs typeface="+mn-cs"/>
            </a:endParaRPr>
          </a:p>
        </p:txBody>
      </p:sp>
      <p:sp>
        <p:nvSpPr>
          <p:cNvPr id="64522" name="Left Brace 12"/>
          <p:cNvSpPr>
            <a:spLocks/>
          </p:cNvSpPr>
          <p:nvPr/>
        </p:nvSpPr>
        <p:spPr bwMode="auto">
          <a:xfrm rot="-5400000">
            <a:off x="5652294" y="400844"/>
            <a:ext cx="244475" cy="1931987"/>
          </a:xfrm>
          <a:prstGeom prst="leftBrace">
            <a:avLst>
              <a:gd name="adj1" fmla="val 8342"/>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20040"/>
          <a:lstStyle>
            <a:lvl1pPr marL="342900" indent="-342900"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en-US" altLang="en-US" sz="2000" b="0" i="0" u="none" strike="noStrike" kern="1200" cap="none" spc="0" normalizeH="0" baseline="0" noProof="0">
              <a:ln>
                <a:noFill/>
              </a:ln>
              <a:solidFill>
                <a:srgbClr val="FF3300"/>
              </a:solidFill>
              <a:effectLst/>
              <a:uLnTx/>
              <a:uFillTx/>
              <a:latin typeface="Times New Roman" panose="02020603050405020304" pitchFamily="18" charset="0"/>
              <a:ea typeface="MS PGothic" panose="020B0600070205080204" pitchFamily="34" charset="-128"/>
              <a:cs typeface="+mn-cs"/>
            </a:endParaRPr>
          </a:p>
        </p:txBody>
      </p:sp>
      <p:sp>
        <p:nvSpPr>
          <p:cNvPr id="64524" name="Left Brace 14"/>
          <p:cNvSpPr>
            <a:spLocks/>
          </p:cNvSpPr>
          <p:nvPr/>
        </p:nvSpPr>
        <p:spPr bwMode="auto">
          <a:xfrm rot="-5400000">
            <a:off x="7227888" y="919163"/>
            <a:ext cx="242887" cy="896937"/>
          </a:xfrm>
          <a:prstGeom prst="leftBrace">
            <a:avLst>
              <a:gd name="adj1" fmla="val 8326"/>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20040"/>
          <a:lstStyle>
            <a:lvl1pPr marL="342900" indent="-342900"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en-US" altLang="en-US" sz="2000" b="0" i="0" u="none" strike="noStrike" kern="1200" cap="none" spc="0" normalizeH="0" baseline="0" noProof="0">
              <a:ln>
                <a:noFill/>
              </a:ln>
              <a:solidFill>
                <a:srgbClr val="FF3300"/>
              </a:solidFill>
              <a:effectLst/>
              <a:uLnTx/>
              <a:uFillTx/>
              <a:latin typeface="Times New Roman" panose="02020603050405020304" pitchFamily="18" charset="0"/>
              <a:ea typeface="MS PGothic" panose="020B0600070205080204" pitchFamily="34" charset="-128"/>
              <a:cs typeface="+mn-cs"/>
            </a:endParaRPr>
          </a:p>
        </p:txBody>
      </p:sp>
      <p:sp>
        <p:nvSpPr>
          <p:cNvPr id="64526" name="Left Brace 16"/>
          <p:cNvSpPr>
            <a:spLocks/>
          </p:cNvSpPr>
          <p:nvPr/>
        </p:nvSpPr>
        <p:spPr bwMode="auto">
          <a:xfrm rot="-5400000">
            <a:off x="8258175" y="890588"/>
            <a:ext cx="249237" cy="973138"/>
          </a:xfrm>
          <a:prstGeom prst="leftBrace">
            <a:avLst>
              <a:gd name="adj1" fmla="val 8333"/>
              <a:gd name="adj2" fmla="val 50000"/>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320040"/>
          <a:lstStyle>
            <a:lvl1pPr marL="342900" indent="-342900"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en-US" altLang="en-US" sz="2000" b="0" i="0" u="none" strike="noStrike" kern="1200" cap="none" spc="0" normalizeH="0" baseline="0" noProof="0">
              <a:ln>
                <a:noFill/>
              </a:ln>
              <a:solidFill>
                <a:srgbClr val="FF3300"/>
              </a:solidFill>
              <a:effectLst/>
              <a:uLnTx/>
              <a:uFillTx/>
              <a:latin typeface="Times New Roman" panose="02020603050405020304" pitchFamily="18" charset="0"/>
              <a:ea typeface="MS PGothic" panose="020B0600070205080204" pitchFamily="34" charset="-128"/>
              <a:cs typeface="+mn-cs"/>
            </a:endParaRPr>
          </a:p>
        </p:txBody>
      </p:sp>
      <p:pic>
        <p:nvPicPr>
          <p:cNvPr id="6452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 y="2446338"/>
            <a:ext cx="6470650" cy="1211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2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025" y="3746500"/>
            <a:ext cx="341947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9375" y="4724400"/>
            <a:ext cx="26320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3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9713" y="4738688"/>
            <a:ext cx="5132387"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1384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437563"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3" name="TextBox 1"/>
          <p:cNvSpPr txBox="1">
            <a:spLocks noChangeArrowheads="1"/>
          </p:cNvSpPr>
          <p:nvPr/>
        </p:nvSpPr>
        <p:spPr bwMode="auto">
          <a:xfrm>
            <a:off x="990600" y="122238"/>
            <a:ext cx="71358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Exchange-Correlation Functionals</a:t>
            </a:r>
          </a:p>
        </p:txBody>
      </p:sp>
      <p:sp>
        <p:nvSpPr>
          <p:cNvPr id="56324" name="Rectangle 2"/>
          <p:cNvSpPr>
            <a:spLocks noChangeArrowheads="1"/>
          </p:cNvSpPr>
          <p:nvPr/>
        </p:nvSpPr>
        <p:spPr bwMode="auto">
          <a:xfrm>
            <a:off x="2057400" y="914400"/>
            <a:ext cx="15240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tIns="320040"/>
          <a:lstStyle>
            <a:lvl1pPr marL="342900" indent="-342900"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en-US" altLang="en-US" sz="2000" b="0" i="0" u="none" strike="noStrike" kern="1200" cap="none" spc="0" normalizeH="0" baseline="0" noProof="0">
              <a:ln>
                <a:noFill/>
              </a:ln>
              <a:solidFill>
                <a:srgbClr val="FF3300"/>
              </a:solidFill>
              <a:effectLst/>
              <a:uLnTx/>
              <a:uFillTx/>
              <a:latin typeface="Times New Roman" panose="02020603050405020304" pitchFamily="18" charset="0"/>
              <a:ea typeface="MS PGothic" panose="020B0600070205080204" pitchFamily="34" charset="-128"/>
              <a:cs typeface="+mn-cs"/>
            </a:endParaRPr>
          </a:p>
        </p:txBody>
      </p:sp>
      <p:sp>
        <p:nvSpPr>
          <p:cNvPr id="56325" name="Rectangle 8"/>
          <p:cNvSpPr>
            <a:spLocks noChangeArrowheads="1"/>
          </p:cNvSpPr>
          <p:nvPr/>
        </p:nvSpPr>
        <p:spPr bwMode="auto">
          <a:xfrm>
            <a:off x="2133600" y="3322638"/>
            <a:ext cx="2514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tIns="320040"/>
          <a:lstStyle>
            <a:lvl1pPr marL="342900" indent="-342900"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en-US" altLang="en-US" sz="2000" b="0" i="0" u="none" strike="noStrike" kern="1200" cap="none" spc="0" normalizeH="0" baseline="0" noProof="0">
              <a:ln>
                <a:noFill/>
              </a:ln>
              <a:solidFill>
                <a:srgbClr val="FF33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4120038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TextBox 1"/>
          <p:cNvSpPr txBox="1">
            <a:spLocks noChangeArrowheads="1"/>
          </p:cNvSpPr>
          <p:nvPr/>
        </p:nvSpPr>
        <p:spPr bwMode="auto">
          <a:xfrm>
            <a:off x="777875" y="122238"/>
            <a:ext cx="78708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Density Functional Theory Key Points</a:t>
            </a:r>
          </a:p>
        </p:txBody>
      </p:sp>
      <p:sp>
        <p:nvSpPr>
          <p:cNvPr id="57347" name="Rectangle 2"/>
          <p:cNvSpPr>
            <a:spLocks noChangeArrowheads="1"/>
          </p:cNvSpPr>
          <p:nvPr/>
        </p:nvSpPr>
        <p:spPr bwMode="auto">
          <a:xfrm>
            <a:off x="2057400" y="914400"/>
            <a:ext cx="15240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tIns="320040"/>
          <a:lstStyle>
            <a:lvl1pPr marL="342900" indent="-342900"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en-US" altLang="en-US" sz="2000" b="0" i="0" u="none" strike="noStrike" kern="1200" cap="none" spc="0" normalizeH="0" baseline="0" noProof="0">
              <a:ln>
                <a:noFill/>
              </a:ln>
              <a:solidFill>
                <a:srgbClr val="FF3300"/>
              </a:solidFill>
              <a:effectLst/>
              <a:uLnTx/>
              <a:uFillTx/>
              <a:latin typeface="Times New Roman" panose="02020603050405020304" pitchFamily="18" charset="0"/>
              <a:ea typeface="MS PGothic" panose="020B0600070205080204" pitchFamily="34" charset="-128"/>
              <a:cs typeface="+mn-cs"/>
            </a:endParaRPr>
          </a:p>
        </p:txBody>
      </p:sp>
      <p:sp>
        <p:nvSpPr>
          <p:cNvPr id="57348" name="Rectangle 8"/>
          <p:cNvSpPr>
            <a:spLocks noChangeArrowheads="1"/>
          </p:cNvSpPr>
          <p:nvPr/>
        </p:nvSpPr>
        <p:spPr bwMode="auto">
          <a:xfrm>
            <a:off x="2133600" y="3322638"/>
            <a:ext cx="2514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tIns="320040"/>
          <a:lstStyle>
            <a:lvl1pPr marL="342900" indent="-342900"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en-US" altLang="en-US" sz="2000" b="0" i="0" u="none" strike="noStrike" kern="1200" cap="none" spc="0" normalizeH="0" baseline="0" noProof="0">
              <a:ln>
                <a:noFill/>
              </a:ln>
              <a:solidFill>
                <a:srgbClr val="FF3300"/>
              </a:solidFill>
              <a:effectLst/>
              <a:uLnTx/>
              <a:uFillTx/>
              <a:latin typeface="Times New Roman" panose="02020603050405020304" pitchFamily="18" charset="0"/>
              <a:ea typeface="MS PGothic" panose="020B0600070205080204" pitchFamily="34" charset="-128"/>
              <a:cs typeface="+mn-cs"/>
            </a:endParaRPr>
          </a:p>
        </p:txBody>
      </p:sp>
      <p:sp>
        <p:nvSpPr>
          <p:cNvPr id="57349" name="TextBox 3"/>
          <p:cNvSpPr txBox="1">
            <a:spLocks noChangeArrowheads="1"/>
          </p:cNvSpPr>
          <p:nvPr/>
        </p:nvSpPr>
        <p:spPr bwMode="auto">
          <a:xfrm>
            <a:off x="168275" y="944563"/>
            <a:ext cx="8716963"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DFT considers the electron density the important function to find rather than the wavefunctions themselves.  Hohenberg and Kohn theorems state that this is valid in defining the electronic structure of the ground state.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Kohn-Sham DFT re-invokes single electron wavefunctions, effectively allowing use of the kinetic-energy term from Schrodinger’s equation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Kohn-Sham DFT becomes easier to solve than </a:t>
            </a:r>
            <a:r>
              <a:rPr lang="en-US" altLang="en-US" sz="2000" dirty="0">
                <a:solidFill>
                  <a:srgbClr val="000000"/>
                </a:solidFill>
              </a:rPr>
              <a:t>basic wavefunction methods (</a:t>
            </a:r>
            <a:r>
              <a:rPr lang="en-US" altLang="en-US" sz="2000" dirty="0" err="1">
                <a:solidFill>
                  <a:srgbClr val="000000"/>
                </a:solidFill>
              </a:rPr>
              <a:t>ie</a:t>
            </a:r>
            <a:r>
              <a:rPr lang="en-US" altLang="en-US" sz="2000" dirty="0">
                <a:solidFill>
                  <a:srgbClr val="000000"/>
                </a:solidFill>
              </a:rPr>
              <a:t>, Hartree-</a:t>
            </a:r>
            <a:r>
              <a:rPr lang="en-US" altLang="en-US" sz="2000" dirty="0" err="1">
                <a:solidFill>
                  <a:srgbClr val="000000"/>
                </a:solidFill>
              </a:rPr>
              <a:t>Fock</a:t>
            </a:r>
            <a:r>
              <a:rPr lang="en-US" altLang="en-US" sz="2000" dirty="0">
                <a:solidFill>
                  <a:srgbClr val="000000"/>
                </a:solidFill>
              </a:rPr>
              <a:t>)</a:t>
            </a: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and plausibly more accurate.  The major disadvantage is the need for the “unknown” exchange and correlation functional</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Many exchange and correlation functionals exist.  The choice of which to use depends on the system of interest, previous testing of functionals on the system, and computational power available.</a:t>
            </a:r>
          </a:p>
        </p:txBody>
      </p:sp>
    </p:spTree>
    <p:extLst>
      <p:ext uri="{BB962C8B-B14F-4D97-AF65-F5344CB8AC3E}">
        <p14:creationId xmlns:p14="http://schemas.microsoft.com/office/powerpoint/2010/main" val="2129868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
            <a:ext cx="87757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9155" name="Straight Connector 2"/>
          <p:cNvCxnSpPr>
            <a:cxnSpLocks noChangeShapeType="1"/>
          </p:cNvCxnSpPr>
          <p:nvPr/>
        </p:nvCxnSpPr>
        <p:spPr bwMode="auto">
          <a:xfrm>
            <a:off x="533400" y="4572000"/>
            <a:ext cx="2262188" cy="0"/>
          </a:xfrm>
          <a:prstGeom prst="line">
            <a:avLst/>
          </a:prstGeom>
          <a:noFill/>
          <a:ln w="38100"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62427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1092"/>
            <a:ext cx="9144000" cy="1108074"/>
          </a:xfrm>
        </p:spPr>
        <p:txBody>
          <a:bodyPr>
            <a:normAutofit/>
          </a:bodyPr>
          <a:lstStyle/>
          <a:p>
            <a:pPr algn="ctr"/>
            <a:r>
              <a:rPr lang="en-US" sz="2800" b="1" dirty="0">
                <a:solidFill>
                  <a:srgbClr val="800000"/>
                </a:solidFill>
                <a:latin typeface="Arial"/>
                <a:cs typeface="Arial"/>
              </a:rPr>
              <a:t>Hohenberg-Kohn theorem: key statements</a:t>
            </a:r>
          </a:p>
        </p:txBody>
      </p:sp>
      <p:sp>
        <p:nvSpPr>
          <p:cNvPr id="5" name="Slide Number Placeholder 4"/>
          <p:cNvSpPr>
            <a:spLocks noGrp="1"/>
          </p:cNvSpPr>
          <p:nvPr>
            <p:ph type="sldNum" sz="quarter" idx="12"/>
          </p:nvPr>
        </p:nvSpPr>
        <p:spPr/>
        <p:txBody>
          <a:bodyPr/>
          <a:lstStyle/>
          <a:p>
            <a:fld id="{D6734A2A-7CEC-4C4E-9E2B-1543CCFFC9AB}" type="slidenum">
              <a:rPr lang="en-US" b="1" smtClean="0"/>
              <a:t>47</a:t>
            </a:fld>
            <a:endParaRPr lang="en-US" b="1" dirty="0"/>
          </a:p>
        </p:txBody>
      </p:sp>
      <p:cxnSp>
        <p:nvCxnSpPr>
          <p:cNvPr id="19" name="Straight Connector 18"/>
          <p:cNvCxnSpPr/>
          <p:nvPr/>
        </p:nvCxnSpPr>
        <p:spPr>
          <a:xfrm>
            <a:off x="0" y="883749"/>
            <a:ext cx="9144000" cy="0"/>
          </a:xfrm>
          <a:prstGeom prst="line">
            <a:avLst/>
          </a:prstGeom>
          <a:ln w="31750">
            <a:solidFill>
              <a:srgbClr val="94110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5CD2981-6537-A345-9B50-AE49E91B0464}"/>
              </a:ext>
            </a:extLst>
          </p:cNvPr>
          <p:cNvCxnSpPr/>
          <p:nvPr/>
        </p:nvCxnSpPr>
        <p:spPr>
          <a:xfrm>
            <a:off x="0" y="6371096"/>
            <a:ext cx="9144000" cy="0"/>
          </a:xfrm>
          <a:prstGeom prst="line">
            <a:avLst/>
          </a:prstGeom>
          <a:ln w="31750">
            <a:solidFill>
              <a:srgbClr val="94110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68F4278-8266-8A4D-BC86-C09BDEE8386C}"/>
              </a:ext>
            </a:extLst>
          </p:cNvPr>
          <p:cNvPicPr>
            <a:picLocks noChangeAspect="1"/>
          </p:cNvPicPr>
          <p:nvPr/>
        </p:nvPicPr>
        <p:blipFill>
          <a:blip r:embed="rId2"/>
          <a:stretch>
            <a:fillRect/>
          </a:stretch>
        </p:blipFill>
        <p:spPr>
          <a:xfrm>
            <a:off x="79402" y="6427128"/>
            <a:ext cx="2284419" cy="389846"/>
          </a:xfrm>
          <a:prstGeom prst="rect">
            <a:avLst/>
          </a:prstGeom>
        </p:spPr>
      </p:pic>
      <p:sp>
        <p:nvSpPr>
          <p:cNvPr id="3" name="TextBox 2">
            <a:extLst>
              <a:ext uri="{FF2B5EF4-FFF2-40B4-BE49-F238E27FC236}">
                <a16:creationId xmlns:a16="http://schemas.microsoft.com/office/drawing/2014/main" id="{1416AD2D-FD69-734A-9F27-1C66AAE397BC}"/>
              </a:ext>
            </a:extLst>
          </p:cNvPr>
          <p:cNvSpPr txBox="1"/>
          <p:nvPr/>
        </p:nvSpPr>
        <p:spPr>
          <a:xfrm>
            <a:off x="3268494" y="6369123"/>
            <a:ext cx="2872646" cy="369332"/>
          </a:xfrm>
          <a:prstGeom prst="rect">
            <a:avLst/>
          </a:prstGeom>
          <a:noFill/>
        </p:spPr>
        <p:txBody>
          <a:bodyPr wrap="none" rtlCol="0">
            <a:spAutoFit/>
          </a:bodyPr>
          <a:lstStyle/>
          <a:p>
            <a:r>
              <a:rPr lang="en-US" dirty="0">
                <a:hlinkClick r:id="rId3"/>
              </a:rPr>
              <a:t>neerajrai@che.msstate.edu</a:t>
            </a:r>
            <a:r>
              <a:rPr lang="en-US" dirty="0"/>
              <a:t> </a:t>
            </a:r>
          </a:p>
        </p:txBody>
      </p:sp>
      <p:sp>
        <p:nvSpPr>
          <p:cNvPr id="11" name="TextBox 10">
            <a:extLst>
              <a:ext uri="{FF2B5EF4-FFF2-40B4-BE49-F238E27FC236}">
                <a16:creationId xmlns:a16="http://schemas.microsoft.com/office/drawing/2014/main" id="{333A54E8-597A-D44F-87F2-5173AA94F042}"/>
              </a:ext>
            </a:extLst>
          </p:cNvPr>
          <p:cNvSpPr txBox="1"/>
          <p:nvPr/>
        </p:nvSpPr>
        <p:spPr>
          <a:xfrm>
            <a:off x="2814789" y="5911509"/>
            <a:ext cx="5309708" cy="523220"/>
          </a:xfrm>
          <a:prstGeom prst="rect">
            <a:avLst/>
          </a:prstGeom>
          <a:noFill/>
        </p:spPr>
        <p:txBody>
          <a:bodyPr wrap="square" rtlCol="0">
            <a:spAutoFit/>
          </a:bodyPr>
          <a:lstStyle/>
          <a:p>
            <a:r>
              <a:rPr lang="en-US" sz="1400" b="1" dirty="0" err="1">
                <a:latin typeface="Arial" panose="020B0604020202020204" pitchFamily="34" charset="0"/>
                <a:cs typeface="Arial" panose="020B0604020202020204" pitchFamily="34" charset="0"/>
              </a:rPr>
              <a:t>Capelle</a:t>
            </a:r>
            <a:r>
              <a:rPr lang="en-US" sz="1400" b="1" dirty="0">
                <a:latin typeface="Arial" panose="020B0604020202020204" pitchFamily="34" charset="0"/>
                <a:cs typeface="Arial" panose="020B0604020202020204" pitchFamily="34" charset="0"/>
              </a:rPr>
              <a:t>, </a:t>
            </a:r>
            <a:r>
              <a:rPr lang="en-US" sz="1400" b="1" i="1" dirty="0">
                <a:latin typeface="Arial" panose="020B0604020202020204" pitchFamily="34" charset="0"/>
                <a:cs typeface="Arial" panose="020B0604020202020204" pitchFamily="34" charset="0"/>
              </a:rPr>
              <a:t>Brazilian Journal of Physics</a:t>
            </a:r>
            <a:r>
              <a:rPr lang="en-US" sz="1400" b="1" dirty="0">
                <a:latin typeface="Arial" panose="020B0604020202020204" pitchFamily="34" charset="0"/>
                <a:cs typeface="Arial" panose="020B0604020202020204" pitchFamily="34" charset="0"/>
              </a:rPr>
              <a:t>, 36, 1318-1343, 2006 </a:t>
            </a:r>
          </a:p>
          <a:p>
            <a:endParaRPr lang="en-US" sz="14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A8FABBF8-9FC7-444A-A195-8526D467214C}"/>
              </a:ext>
            </a:extLst>
          </p:cNvPr>
          <p:cNvSpPr txBox="1"/>
          <p:nvPr/>
        </p:nvSpPr>
        <p:spPr>
          <a:xfrm>
            <a:off x="481693" y="1530158"/>
            <a:ext cx="7942217"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1D23BC"/>
                </a:solidFill>
                <a:latin typeface="Arial" panose="020B0604020202020204" pitchFamily="34" charset="0"/>
                <a:cs typeface="Arial" panose="020B0604020202020204" pitchFamily="34" charset="0"/>
              </a:rPr>
              <a:t>The nondegenerate GS wave function is unique functional of GS density</a:t>
            </a:r>
          </a:p>
          <a:p>
            <a:pPr marL="285750" indent="-285750">
              <a:buFont typeface="Arial" panose="020B0604020202020204" pitchFamily="34" charset="0"/>
              <a:buChar char="•"/>
            </a:pPr>
            <a:endParaRPr lang="en-US" b="1" dirty="0">
              <a:solidFill>
                <a:srgbClr val="1D23BC"/>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b="1" dirty="0">
              <a:solidFill>
                <a:srgbClr val="1D23BC"/>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b="1" dirty="0">
              <a:solidFill>
                <a:srgbClr val="1D23BC"/>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b="1" dirty="0">
              <a:solidFill>
                <a:srgbClr val="1D23BC"/>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b="1" dirty="0">
              <a:solidFill>
                <a:srgbClr val="1D23BC"/>
              </a:solidFill>
              <a:latin typeface="Arial" panose="020B0604020202020204" pitchFamily="34" charset="0"/>
              <a:cs typeface="Arial" panose="020B0604020202020204" pitchFamily="34" charset="0"/>
            </a:endParaRPr>
          </a:p>
          <a:p>
            <a:endParaRPr lang="en-US" b="1" dirty="0">
              <a:solidFill>
                <a:srgbClr val="1D23BC"/>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solidFill>
                  <a:srgbClr val="1D23BC"/>
                </a:solidFill>
                <a:latin typeface="Arial" panose="020B0604020202020204" pitchFamily="34" charset="0"/>
                <a:cs typeface="Arial" panose="020B0604020202020204" pitchFamily="34" charset="0"/>
              </a:rPr>
              <a:t>GS energy is given expectation value of ground state wave function</a:t>
            </a:r>
          </a:p>
          <a:p>
            <a:pPr marL="285750" indent="-285750">
              <a:buFont typeface="Arial" panose="020B0604020202020204" pitchFamily="34" charset="0"/>
              <a:buChar char="•"/>
            </a:pPr>
            <a:endParaRPr lang="en-US" b="1" dirty="0">
              <a:solidFill>
                <a:srgbClr val="1D23BC"/>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b="1" dirty="0">
              <a:solidFill>
                <a:srgbClr val="1D23BC"/>
              </a:solidFill>
              <a:latin typeface="Arial" panose="020B0604020202020204" pitchFamily="34" charset="0"/>
              <a:cs typeface="Arial" panose="020B0604020202020204" pitchFamily="34" charset="0"/>
            </a:endParaRPr>
          </a:p>
          <a:p>
            <a:endParaRPr lang="en-US" b="1" dirty="0">
              <a:solidFill>
                <a:srgbClr val="1D23BC"/>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CDFB55FB-FF84-8E4A-A93F-F06ED1D389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9409" y="2219364"/>
            <a:ext cx="4078877" cy="428805"/>
          </a:xfrm>
          <a:prstGeom prst="rect">
            <a:avLst/>
          </a:prstGeom>
        </p:spPr>
      </p:pic>
      <p:pic>
        <p:nvPicPr>
          <p:cNvPr id="16" name="Picture 15">
            <a:extLst>
              <a:ext uri="{FF2B5EF4-FFF2-40B4-BE49-F238E27FC236}">
                <a16:creationId xmlns:a16="http://schemas.microsoft.com/office/drawing/2014/main" id="{ED4F8074-DEAC-0949-A761-42F3430410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9409" y="2853577"/>
            <a:ext cx="4261758" cy="504411"/>
          </a:xfrm>
          <a:prstGeom prst="rect">
            <a:avLst/>
          </a:prstGeom>
        </p:spPr>
      </p:pic>
      <p:pic>
        <p:nvPicPr>
          <p:cNvPr id="18" name="Picture 17">
            <a:extLst>
              <a:ext uri="{FF2B5EF4-FFF2-40B4-BE49-F238E27FC236}">
                <a16:creationId xmlns:a16="http://schemas.microsoft.com/office/drawing/2014/main" id="{7C1076A9-204A-504E-8D80-11973B4DF0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7051" y="4323019"/>
            <a:ext cx="4514089" cy="517345"/>
          </a:xfrm>
          <a:prstGeom prst="rect">
            <a:avLst/>
          </a:prstGeom>
        </p:spPr>
      </p:pic>
      <p:pic>
        <p:nvPicPr>
          <p:cNvPr id="21" name="Picture 20">
            <a:extLst>
              <a:ext uri="{FF2B5EF4-FFF2-40B4-BE49-F238E27FC236}">
                <a16:creationId xmlns:a16="http://schemas.microsoft.com/office/drawing/2014/main" id="{763FCF7A-978F-2F44-AF2A-2BBA9F6234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6961" y="5061719"/>
            <a:ext cx="2066653" cy="413331"/>
          </a:xfrm>
          <a:prstGeom prst="rect">
            <a:avLst/>
          </a:prstGeom>
        </p:spPr>
      </p:pic>
    </p:spTree>
    <p:extLst>
      <p:ext uri="{BB962C8B-B14F-4D97-AF65-F5344CB8AC3E}">
        <p14:creationId xmlns:p14="http://schemas.microsoft.com/office/powerpoint/2010/main" val="559941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6973" y="696191"/>
            <a:ext cx="7803574" cy="5509200"/>
          </a:xfrm>
          <a:prstGeom prst="rect">
            <a:avLst/>
          </a:prstGeom>
          <a:noFill/>
        </p:spPr>
        <p:txBody>
          <a:bodyPr wrap="square" rtlCol="0">
            <a:spAutoFit/>
          </a:bodyPr>
          <a:lstStyle/>
          <a:p>
            <a:pPr marL="400050" indent="-400050" algn="ctr">
              <a:buAutoNum type="romanUcPeriod"/>
            </a:pPr>
            <a:r>
              <a:rPr lang="en-US" sz="3200" dirty="0"/>
              <a:t>Brief History of Quantum Mechanics Leading to the Schrodinger Equation</a:t>
            </a:r>
          </a:p>
          <a:p>
            <a:pPr marL="400050" indent="-400050" algn="ctr">
              <a:buAutoNum type="romanUcPeriod"/>
            </a:pPr>
            <a:endParaRPr lang="en-US" sz="3200" dirty="0"/>
          </a:p>
          <a:p>
            <a:pPr marL="400050" indent="-400050" algn="ctr">
              <a:buAutoNum type="romanUcPeriod"/>
            </a:pPr>
            <a:r>
              <a:rPr lang="en-US" sz="3200" dirty="0"/>
              <a:t>Time-Independent Schrodinger Equation,  and the Postulates of QM</a:t>
            </a:r>
          </a:p>
          <a:p>
            <a:pPr marL="400050" indent="-400050" algn="ctr">
              <a:buAutoNum type="romanUcPeriod"/>
            </a:pPr>
            <a:endParaRPr lang="en-US" sz="3200" dirty="0"/>
          </a:p>
          <a:p>
            <a:pPr marL="400050" indent="-400050" algn="ctr">
              <a:buAutoNum type="romanUcPeriod"/>
            </a:pPr>
            <a:r>
              <a:rPr lang="en-US" sz="3200" dirty="0"/>
              <a:t> Particle in a Box – One Dimension, Single Particle Solution to Schrodinger Eqn.</a:t>
            </a:r>
          </a:p>
          <a:p>
            <a:pPr marL="400050" indent="-400050" algn="ctr">
              <a:buAutoNum type="romanUcPeriod"/>
            </a:pPr>
            <a:endParaRPr lang="en-US" sz="3200" dirty="0"/>
          </a:p>
          <a:p>
            <a:pPr marL="400050" indent="-400050" algn="ctr">
              <a:buAutoNum type="romanUcPeriod"/>
            </a:pPr>
            <a:r>
              <a:rPr lang="en-US" sz="3200" dirty="0"/>
              <a:t> Hydrogen Atom – Determining Orbitals from Schrodinger Equation </a:t>
            </a:r>
          </a:p>
        </p:txBody>
      </p:sp>
    </p:spTree>
    <p:extLst>
      <p:ext uri="{BB962C8B-B14F-4D97-AF65-F5344CB8AC3E}">
        <p14:creationId xmlns:p14="http://schemas.microsoft.com/office/powerpoint/2010/main" val="1951685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6973" y="696191"/>
            <a:ext cx="7803574" cy="6001643"/>
          </a:xfrm>
          <a:prstGeom prst="rect">
            <a:avLst/>
          </a:prstGeom>
          <a:noFill/>
        </p:spPr>
        <p:txBody>
          <a:bodyPr wrap="square" rtlCol="0">
            <a:spAutoFit/>
          </a:bodyPr>
          <a:lstStyle/>
          <a:p>
            <a:pPr marL="400050" indent="-400050" algn="ctr">
              <a:buAutoNum type="romanUcPeriod"/>
            </a:pPr>
            <a:r>
              <a:rPr lang="en-US" sz="3200" dirty="0"/>
              <a:t>Brief History of Quantum Mechanics Leading to the Schrodinger Equation</a:t>
            </a:r>
          </a:p>
          <a:p>
            <a:pPr algn="ctr"/>
            <a:endParaRPr lang="en-US" sz="3200" dirty="0"/>
          </a:p>
          <a:p>
            <a:pPr algn="ctr"/>
            <a:r>
              <a:rPr lang="en-US" sz="3200" dirty="0"/>
              <a:t>Why can’t we just use F=ma to represent the physics of an electron?</a:t>
            </a:r>
          </a:p>
          <a:p>
            <a:pPr algn="ctr"/>
            <a:r>
              <a:rPr lang="en-US" sz="3200" dirty="0"/>
              <a:t>What observations motivated development of the equations of quantum mechanics?</a:t>
            </a:r>
          </a:p>
          <a:p>
            <a:pPr algn="ctr"/>
            <a:endParaRPr lang="en-US" sz="3200" dirty="0"/>
          </a:p>
          <a:p>
            <a:pPr algn="ctr"/>
            <a:endParaRPr lang="en-US" sz="3200" dirty="0"/>
          </a:p>
          <a:p>
            <a:pPr algn="ctr"/>
            <a:r>
              <a:rPr lang="en-US" sz="3200" dirty="0"/>
              <a:t>(we are going to race through the “history” slides after this one – they are there for reference)</a:t>
            </a:r>
          </a:p>
        </p:txBody>
      </p:sp>
    </p:spTree>
    <p:extLst>
      <p:ext uri="{BB962C8B-B14F-4D97-AF65-F5344CB8AC3E}">
        <p14:creationId xmlns:p14="http://schemas.microsoft.com/office/powerpoint/2010/main" val="2161988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945" y="554182"/>
            <a:ext cx="7271192" cy="5882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4"/>
          <a:stretch>
            <a:fillRect/>
          </a:stretch>
        </p:blipFill>
        <p:spPr>
          <a:xfrm>
            <a:off x="4673194" y="1397441"/>
            <a:ext cx="3417861" cy="4906377"/>
          </a:xfrm>
          <a:prstGeom prst="rect">
            <a:avLst/>
          </a:prstGeom>
        </p:spPr>
      </p:pic>
    </p:spTree>
    <p:extLst>
      <p:ext uri="{BB962C8B-B14F-4D97-AF65-F5344CB8AC3E}">
        <p14:creationId xmlns:p14="http://schemas.microsoft.com/office/powerpoint/2010/main" val="207279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5"/>
          <p:cNvSpPr txBox="1">
            <a:spLocks noChangeArrowheads="1"/>
          </p:cNvSpPr>
          <p:nvPr/>
        </p:nvSpPr>
        <p:spPr bwMode="auto">
          <a:xfrm>
            <a:off x="457200" y="152400"/>
            <a:ext cx="7848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3200"/>
              <a:t>The limits of classical physics – the ultraviolet catastrophe</a:t>
            </a:r>
          </a:p>
        </p:txBody>
      </p:sp>
      <p:pic>
        <p:nvPicPr>
          <p:cNvPr id="5123" name="Picture 7" descr="180px-Max_plan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76400"/>
            <a:ext cx="2224088"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Text Box 8"/>
          <p:cNvSpPr txBox="1">
            <a:spLocks noChangeArrowheads="1"/>
          </p:cNvSpPr>
          <p:nvPr/>
        </p:nvSpPr>
        <p:spPr bwMode="auto">
          <a:xfrm>
            <a:off x="533400" y="5257800"/>
            <a:ext cx="2673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a:t>Max Planck (1858-1947)</a:t>
            </a:r>
          </a:p>
          <a:p>
            <a:pPr eaLnBrk="1" hangingPunct="1"/>
            <a:endParaRPr lang="en-US" altLang="en-US"/>
          </a:p>
        </p:txBody>
      </p:sp>
      <p:pic>
        <p:nvPicPr>
          <p:cNvPr id="512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362" y="1467611"/>
            <a:ext cx="4481945" cy="2020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3421" y="3893343"/>
            <a:ext cx="4695825" cy="218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89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Black body.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622" y="1574800"/>
            <a:ext cx="6039716" cy="48317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49206" y="176645"/>
            <a:ext cx="7496030" cy="954107"/>
          </a:xfrm>
          <a:prstGeom prst="rect">
            <a:avLst/>
          </a:prstGeom>
          <a:noFill/>
        </p:spPr>
        <p:txBody>
          <a:bodyPr wrap="square" rtlCol="0">
            <a:spAutoFit/>
          </a:bodyPr>
          <a:lstStyle/>
          <a:p>
            <a:pPr algn="ctr"/>
            <a:r>
              <a:rPr lang="en-US" sz="2800" dirty="0"/>
              <a:t>Classical Theory Fails to Describe High Frequency Region of Blackbody Emission Spectrum</a:t>
            </a:r>
          </a:p>
        </p:txBody>
      </p:sp>
      <p:cxnSp>
        <p:nvCxnSpPr>
          <p:cNvPr id="4" name="Straight Arrow Connector 3"/>
          <p:cNvCxnSpPr/>
          <p:nvPr/>
        </p:nvCxnSpPr>
        <p:spPr>
          <a:xfrm flipV="1">
            <a:off x="3870036" y="2119973"/>
            <a:ext cx="3027868" cy="1463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830945" y="3988023"/>
            <a:ext cx="3763819" cy="736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B_\lambda(T) =\frac{2 hc^2}{\lambda^5}\frac{1}{ e^{\frac{hc}{\lambda k_\mathrm{B}T}} -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890" y="3693614"/>
            <a:ext cx="2355273" cy="5888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_\lambda(T) = \frac{2 c k T}{\lambda^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9717" y="1807449"/>
            <a:ext cx="1757871" cy="5544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6552733" y="4594585"/>
                <a:ext cx="2605585"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h𝑐</m:t>
                          </m:r>
                        </m:num>
                        <m:den>
                          <m:r>
                            <a:rPr lang="en-US" sz="2400" b="0" i="1" smtClean="0">
                              <a:latin typeface="Cambria Math" panose="02040503050406030204" pitchFamily="18" charset="0"/>
                              <a:ea typeface="Cambria Math" panose="02040503050406030204" pitchFamily="18" charset="0"/>
                            </a:rPr>
                            <m:t>𝜆</m:t>
                          </m:r>
                        </m:den>
                      </m:f>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ea typeface="Cambria Math" panose="02040503050406030204" pitchFamily="18" charset="0"/>
                        </a:rPr>
                        <m:t>𝜐</m:t>
                      </m:r>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6552733" y="4594585"/>
                <a:ext cx="2605585" cy="701218"/>
              </a:xfrm>
              <a:prstGeom prst="rect">
                <a:avLst/>
              </a:prstGeom>
              <a:blipFill rotWithShape="0">
                <a:blip r:embed="rId5"/>
                <a:stretch>
                  <a:fillRect/>
                </a:stretch>
              </a:blipFill>
            </p:spPr>
            <p:txBody>
              <a:bodyPr/>
              <a:lstStyle/>
              <a:p>
                <a:r>
                  <a:rPr lang="en-US">
                    <a:noFill/>
                  </a:rPr>
                  <a:t> </a:t>
                </a:r>
              </a:p>
            </p:txBody>
          </p:sp>
        </mc:Fallback>
      </mc:AlternateContent>
      <p:cxnSp>
        <p:nvCxnSpPr>
          <p:cNvPr id="13" name="Straight Arrow Connector 12"/>
          <p:cNvCxnSpPr/>
          <p:nvPr/>
        </p:nvCxnSpPr>
        <p:spPr>
          <a:xfrm>
            <a:off x="7855527" y="5403273"/>
            <a:ext cx="0" cy="526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677890" y="5994526"/>
            <a:ext cx="2355273" cy="646331"/>
          </a:xfrm>
          <a:prstGeom prst="rect">
            <a:avLst/>
          </a:prstGeom>
          <a:noFill/>
        </p:spPr>
        <p:txBody>
          <a:bodyPr wrap="square" rtlCol="0">
            <a:spAutoFit/>
          </a:bodyPr>
          <a:lstStyle/>
          <a:p>
            <a:pPr algn="ctr"/>
            <a:r>
              <a:rPr lang="en-US" dirty="0"/>
              <a:t>Energy is restricted to integer multiples!</a:t>
            </a:r>
          </a:p>
        </p:txBody>
      </p:sp>
      <p:sp>
        <p:nvSpPr>
          <p:cNvPr id="3" name="TextBox 2"/>
          <p:cNvSpPr txBox="1"/>
          <p:nvPr/>
        </p:nvSpPr>
        <p:spPr>
          <a:xfrm>
            <a:off x="6798769" y="2767923"/>
            <a:ext cx="2234394" cy="369332"/>
          </a:xfrm>
          <a:prstGeom prst="rect">
            <a:avLst/>
          </a:prstGeom>
          <a:noFill/>
        </p:spPr>
        <p:txBody>
          <a:bodyPr wrap="none" rtlCol="0">
            <a:spAutoFit/>
          </a:bodyPr>
          <a:lstStyle/>
          <a:p>
            <a:r>
              <a:rPr lang="en-US" i="1" dirty="0" err="1"/>
              <a:t>Prob</a:t>
            </a:r>
            <a:r>
              <a:rPr lang="en-US" i="1" dirty="0"/>
              <a:t>(E) ~ </a:t>
            </a:r>
            <a:r>
              <a:rPr lang="en-US" i="1" dirty="0" err="1"/>
              <a:t>exp</a:t>
            </a:r>
            <a:r>
              <a:rPr lang="en-US" i="1" dirty="0"/>
              <a:t>(-E/</a:t>
            </a:r>
            <a:r>
              <a:rPr lang="en-US" i="1" dirty="0" err="1"/>
              <a:t>k</a:t>
            </a:r>
            <a:r>
              <a:rPr lang="en-US" i="1" baseline="-25000" dirty="0" err="1"/>
              <a:t>b</a:t>
            </a:r>
            <a:r>
              <a:rPr lang="en-US" i="1" dirty="0" err="1"/>
              <a:t>T</a:t>
            </a:r>
            <a:r>
              <a:rPr lang="en-US" i="1" dirty="0"/>
              <a:t>) </a:t>
            </a:r>
          </a:p>
        </p:txBody>
      </p:sp>
      <p:cxnSp>
        <p:nvCxnSpPr>
          <p:cNvPr id="8" name="Straight Arrow Connector 7"/>
          <p:cNvCxnSpPr/>
          <p:nvPr/>
        </p:nvCxnSpPr>
        <p:spPr>
          <a:xfrm>
            <a:off x="7749309" y="2330516"/>
            <a:ext cx="0" cy="435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749309" y="3105915"/>
            <a:ext cx="0" cy="435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498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Default Design">
  <a:themeElements>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320040" rIns="91440" bIns="45720" numCol="1" anchor="t" anchorCtr="0" compatLnSpc="1">
        <a:prstTxWarp prst="textNoShape">
          <a:avLst/>
        </a:prstTxWarp>
      </a:bodyPr>
      <a:lstStyle>
        <a:defPPr marL="342900" marR="0" indent="-342900" algn="l" defTabSz="914400" rtl="0" eaLnBrk="1" fontAlgn="base" latinLnBrk="0" hangingPunct="1">
          <a:lnSpc>
            <a:spcPct val="90000"/>
          </a:lnSpc>
          <a:spcBef>
            <a:spcPct val="20000"/>
          </a:spcBef>
          <a:spcAft>
            <a:spcPct val="0"/>
          </a:spcAft>
          <a:buClrTx/>
          <a:buSzTx/>
          <a:buFontTx/>
          <a:buChar char="•"/>
          <a:tabLst/>
          <a:defRPr kumimoji="0" lang="en-US" sz="2000" b="0" i="0" u="none" strike="noStrike" cap="none" normalizeH="0" baseline="0" smtClean="0">
            <a:ln>
              <a:noFill/>
            </a:ln>
            <a:solidFill>
              <a:srgbClr val="FF3300"/>
            </a:solidFill>
            <a:effectLst/>
            <a:latin typeface="Times New Roman"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320040" rIns="91440" bIns="45720" numCol="1" anchor="t" anchorCtr="0" compatLnSpc="1">
        <a:prstTxWarp prst="textNoShape">
          <a:avLst/>
        </a:prstTxWarp>
      </a:bodyPr>
      <a:lstStyle>
        <a:defPPr marL="342900" marR="0" indent="-342900" algn="l" defTabSz="914400" rtl="0" eaLnBrk="1" fontAlgn="base" latinLnBrk="0" hangingPunct="1">
          <a:lnSpc>
            <a:spcPct val="90000"/>
          </a:lnSpc>
          <a:spcBef>
            <a:spcPct val="20000"/>
          </a:spcBef>
          <a:spcAft>
            <a:spcPct val="0"/>
          </a:spcAft>
          <a:buClrTx/>
          <a:buSzTx/>
          <a:buFontTx/>
          <a:buChar char="•"/>
          <a:tabLst/>
          <a:defRPr kumimoji="0" lang="en-US" sz="2000" b="0" i="0" u="none" strike="noStrike" cap="none" normalizeH="0" baseline="0" smtClean="0">
            <a:ln>
              <a:noFill/>
            </a:ln>
            <a:solidFill>
              <a:srgbClr val="FF3300"/>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7119</TotalTime>
  <Words>3006</Words>
  <Application>Microsoft Office PowerPoint</Application>
  <PresentationFormat>On-screen Show (4:3)</PresentationFormat>
  <Paragraphs>362</Paragraphs>
  <Slides>47</Slides>
  <Notes>32</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47</vt:i4>
      </vt:variant>
    </vt:vector>
  </HeadingPairs>
  <TitlesOfParts>
    <vt:vector size="56" baseType="lpstr">
      <vt:lpstr>Arial</vt:lpstr>
      <vt:lpstr>Calibri</vt:lpstr>
      <vt:lpstr>Calibri Light</vt:lpstr>
      <vt:lpstr>Cambria Math</vt:lpstr>
      <vt:lpstr>Times New Roman</vt:lpstr>
      <vt:lpstr>Office Theme</vt:lpstr>
      <vt:lpstr>5_Default Design</vt:lpstr>
      <vt:lpstr>1_Default Design</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Hohenberg-Kohn theorem: key statements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P. Senftle</dc:creator>
  <cp:lastModifiedBy>Janik, Michael John</cp:lastModifiedBy>
  <cp:revision>76</cp:revision>
  <cp:lastPrinted>2014-04-03T20:19:38Z</cp:lastPrinted>
  <dcterms:created xsi:type="dcterms:W3CDTF">2014-04-01T19:24:08Z</dcterms:created>
  <dcterms:modified xsi:type="dcterms:W3CDTF">2022-06-13T15:39:22Z</dcterms:modified>
</cp:coreProperties>
</file>